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1"/>
  </p:notesMasterIdLst>
  <p:sldIdLst>
    <p:sldId id="258" r:id="rId2"/>
    <p:sldId id="282" r:id="rId3"/>
    <p:sldId id="285" r:id="rId4"/>
    <p:sldId id="263" r:id="rId5"/>
    <p:sldId id="283" r:id="rId6"/>
    <p:sldId id="266" r:id="rId7"/>
    <p:sldId id="265" r:id="rId8"/>
    <p:sldId id="275" r:id="rId9"/>
    <p:sldId id="270" r:id="rId10"/>
    <p:sldId id="284" r:id="rId11"/>
    <p:sldId id="271" r:id="rId12"/>
    <p:sldId id="278" r:id="rId13"/>
    <p:sldId id="262" r:id="rId14"/>
    <p:sldId id="272" r:id="rId15"/>
    <p:sldId id="279" r:id="rId16"/>
    <p:sldId id="280" r:id="rId17"/>
    <p:sldId id="281" r:id="rId18"/>
    <p:sldId id="27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0CC00"/>
    <a:srgbClr val="000099"/>
    <a:srgbClr val="3333FF"/>
    <a:srgbClr val="7E7EF6"/>
    <a:srgbClr val="A0D3D4"/>
    <a:srgbClr val="00CCFF"/>
    <a:srgbClr val="3399FF"/>
    <a:srgbClr val="99CC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48B3E-4ADC-479E-BFEA-4381334B7887}" v="12" dt="2023-11-17T12:41:46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34:39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36:03.8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36:13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36:14.6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7:36:50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C99E5-1598-42A5-9FD8-CF8ED3DD6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51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20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635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637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05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599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3E218-8F70-08DC-582B-57E8F3522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5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4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EF04-3541-42E2-A209-4E2EE2574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14DF7-4D5B-0D00-8DE8-8135405D1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726A7-625A-21C0-766D-37BD988C0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9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8F1813-4931-C6B1-AC1D-DD45C8378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A2AAA-122A-4846-39F3-FD86CA9D9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13C56-7982-A237-6ACA-E3F8E269B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2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07965-762E-297B-A31D-26A6E48EA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4F737-67C0-D93B-8735-BD53BD01BE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25-11-2023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096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3839" y="1085752"/>
            <a:ext cx="9144000" cy="2343636"/>
          </a:xfrm>
        </p:spPr>
        <p:txBody>
          <a:bodyPr>
            <a:normAutofit/>
          </a:bodyPr>
          <a:lstStyle/>
          <a:p>
            <a:pPr algn="ctr"/>
            <a:r>
              <a:rPr lang="en-US" sz="4400" b="1" i="0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Price Analysis On </a:t>
            </a:r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Mobiles</a:t>
            </a:r>
            <a:r>
              <a:rPr lang="en-US" sz="4400" b="1" i="0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400" b="1" i="0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i="0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>
                <a:solidFill>
                  <a:schemeClr val="tx1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using Web Scraping &amp; </a:t>
            </a:r>
            <a:r>
              <a:rPr lang="en-IN" sz="1600" i="0" dirty="0">
                <a:solidFill>
                  <a:schemeClr val="tx1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Analysis)</a:t>
            </a:r>
            <a:br>
              <a:rPr lang="en-IN" sz="1600" dirty="0"/>
            </a:br>
            <a:r>
              <a:rPr lang="en-US" sz="4400" b="1" i="0" dirty="0">
                <a:solidFill>
                  <a:schemeClr val="tx1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4400" dirty="0">
              <a:solidFill>
                <a:schemeClr val="tx1">
                  <a:lumMod val="7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564EE-2137-029B-9286-DD2426584DDE}"/>
              </a:ext>
            </a:extLst>
          </p:cNvPr>
          <p:cNvSpPr txBox="1"/>
          <p:nvPr/>
        </p:nvSpPr>
        <p:spPr>
          <a:xfrm>
            <a:off x="2949676" y="3005190"/>
            <a:ext cx="45326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IN" sz="2000" dirty="0">
                <a:solidFill>
                  <a:schemeClr val="tx1">
                    <a:lumMod val="6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r>
              <a:rPr lang="en-IN" sz="2000" b="1" dirty="0">
                <a:solidFill>
                  <a:schemeClr val="tx1">
                    <a:lumMod val="6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r>
              <a:rPr lang="en-IN" sz="2800" b="1" dirty="0">
                <a:solidFill>
                  <a:schemeClr val="tx1">
                    <a:lumMod val="65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Maradapu Charishma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D512A-4DD2-D209-D96C-09FD65E6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4" y="1297858"/>
            <a:ext cx="3078725" cy="26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907B11-780F-FB95-4C31-46DE82C60DE6}"/>
              </a:ext>
            </a:extLst>
          </p:cNvPr>
          <p:cNvSpPr txBox="1"/>
          <p:nvPr/>
        </p:nvSpPr>
        <p:spPr>
          <a:xfrm>
            <a:off x="2895600" y="2562225"/>
            <a:ext cx="6134100" cy="646331"/>
          </a:xfrm>
          <a:prstGeom prst="rect">
            <a:avLst/>
          </a:prstGeom>
          <a:gradFill>
            <a:gsLst>
              <a:gs pos="0">
                <a:srgbClr val="66CCFF"/>
              </a:gs>
              <a:gs pos="100000">
                <a:schemeClr val="bg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7353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AB40E37-6A15-6FEE-1523-D59F3657A4CE}"/>
              </a:ext>
            </a:extLst>
          </p:cNvPr>
          <p:cNvSpPr txBox="1"/>
          <p:nvPr/>
        </p:nvSpPr>
        <p:spPr>
          <a:xfrm>
            <a:off x="3165987" y="760707"/>
            <a:ext cx="586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The Missing Values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C60FD9-8037-2A50-2150-FD709FA0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t="33503" r="65040" b="39807"/>
          <a:stretch/>
        </p:blipFill>
        <p:spPr>
          <a:xfrm>
            <a:off x="471226" y="1579040"/>
            <a:ext cx="3343690" cy="351087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7C32E1-22C2-0DF6-5D2B-15EBA3402DBC}"/>
              </a:ext>
            </a:extLst>
          </p:cNvPr>
          <p:cNvCxnSpPr>
            <a:cxnSpLocks/>
          </p:cNvCxnSpPr>
          <p:nvPr/>
        </p:nvCxnSpPr>
        <p:spPr>
          <a:xfrm>
            <a:off x="0" y="1236059"/>
            <a:ext cx="12192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5A1FC7D-2C4D-286D-E310-0A7DE9B89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t="49680" r="65947" b="24519"/>
          <a:stretch/>
        </p:blipFill>
        <p:spPr>
          <a:xfrm>
            <a:off x="8032956" y="1579041"/>
            <a:ext cx="3087328" cy="351087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3B66039-441F-7C1D-E5C3-2292C9FCE66A}"/>
              </a:ext>
            </a:extLst>
          </p:cNvPr>
          <p:cNvSpPr/>
          <p:nvPr/>
        </p:nvSpPr>
        <p:spPr>
          <a:xfrm>
            <a:off x="4572001" y="2876591"/>
            <a:ext cx="2847975" cy="82867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8D3C6-29B2-57DC-30E3-0D81910F292E}"/>
              </a:ext>
            </a:extLst>
          </p:cNvPr>
          <p:cNvSpPr txBox="1"/>
          <p:nvPr/>
        </p:nvSpPr>
        <p:spPr>
          <a:xfrm>
            <a:off x="266701" y="5111075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replaced the nan values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using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E8706A-0403-9A2C-8F42-67D171E9CCB7}"/>
              </a:ext>
            </a:extLst>
          </p:cNvPr>
          <p:cNvSpPr txBox="1"/>
          <p:nvPr/>
        </p:nvSpPr>
        <p:spPr>
          <a:xfrm>
            <a:off x="7791651" y="5298775"/>
            <a:ext cx="3639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This is the output after replacing all </a:t>
            </a:r>
            <a:r>
              <a:rPr lang="en-IN" dirty="0" err="1"/>
              <a:t>NaN</a:t>
            </a:r>
            <a:r>
              <a:rPr lang="en-IN" dirty="0"/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112078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B3F15-4BF6-E7D2-C137-88D4B471AD68}"/>
              </a:ext>
            </a:extLst>
          </p:cNvPr>
          <p:cNvSpPr txBox="1"/>
          <p:nvPr/>
        </p:nvSpPr>
        <p:spPr>
          <a:xfrm>
            <a:off x="821266" y="1975625"/>
            <a:ext cx="3617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Graphical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C6DB5-004B-DDD2-F9AB-E69EFCFC8AF3}"/>
              </a:ext>
            </a:extLst>
          </p:cNvPr>
          <p:cNvSpPr txBox="1"/>
          <p:nvPr/>
        </p:nvSpPr>
        <p:spPr>
          <a:xfrm>
            <a:off x="5303309" y="1182231"/>
            <a:ext cx="6067425" cy="224676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graphical analysis is the method of analysis which perform graphing by taking the input from the data frame. 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Univariate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Bivariate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Multivariate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AD864E-E66C-AB2D-8995-12F3A8569A03}"/>
              </a:ext>
            </a:extLst>
          </p:cNvPr>
          <p:cNvCxnSpPr>
            <a:cxnSpLocks/>
          </p:cNvCxnSpPr>
          <p:nvPr/>
        </p:nvCxnSpPr>
        <p:spPr>
          <a:xfrm>
            <a:off x="4802703" y="131234"/>
            <a:ext cx="0" cy="663411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14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D8F70-A2DA-5FA6-BAE2-E749532D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26985" r="13878" b="8621"/>
          <a:stretch/>
        </p:blipFill>
        <p:spPr>
          <a:xfrm>
            <a:off x="2833854" y="1710813"/>
            <a:ext cx="9043514" cy="4493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C822A-4A1B-002B-E772-4AB80CC4F937}"/>
              </a:ext>
            </a:extLst>
          </p:cNvPr>
          <p:cNvSpPr txBox="1"/>
          <p:nvPr/>
        </p:nvSpPr>
        <p:spPr>
          <a:xfrm>
            <a:off x="2667000" y="27622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A90D-2D3E-5DFF-8E86-9CC7D713C842}"/>
              </a:ext>
            </a:extLst>
          </p:cNvPr>
          <p:cNvSpPr txBox="1"/>
          <p:nvPr/>
        </p:nvSpPr>
        <p:spPr>
          <a:xfrm>
            <a:off x="76200" y="2305050"/>
            <a:ext cx="2757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count plot ,we can see that max number of mobiles in my data frame are Samsung brands and minimum are MU,  XTOUCH, Mi etc.,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C6553-4B21-386E-B4A5-6CA699454CE8}"/>
              </a:ext>
            </a:extLst>
          </p:cNvPr>
          <p:cNvSpPr txBox="1"/>
          <p:nvPr/>
        </p:nvSpPr>
        <p:spPr>
          <a:xfrm>
            <a:off x="2833854" y="1057275"/>
            <a:ext cx="604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count plot for visual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comparsion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brands.</a:t>
            </a:r>
          </a:p>
        </p:txBody>
      </p:sp>
    </p:spTree>
    <p:extLst>
      <p:ext uri="{BB962C8B-B14F-4D97-AF65-F5344CB8AC3E}">
        <p14:creationId xmlns:p14="http://schemas.microsoft.com/office/powerpoint/2010/main" val="174713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46974-D8F4-99C2-4043-1FD6D8B08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9" t="22917" r="34682" b="5584"/>
          <a:stretch/>
        </p:blipFill>
        <p:spPr>
          <a:xfrm>
            <a:off x="2939845" y="1032387"/>
            <a:ext cx="6685936" cy="4837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AD9DA-E866-B778-075B-7C076C391582}"/>
              </a:ext>
            </a:extLst>
          </p:cNvPr>
          <p:cNvSpPr txBox="1"/>
          <p:nvPr/>
        </p:nvSpPr>
        <p:spPr>
          <a:xfrm>
            <a:off x="5166544" y="296232"/>
            <a:ext cx="4630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Brands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FD299-95E6-8498-C8E8-4D4F44193EFA}"/>
              </a:ext>
            </a:extLst>
          </p:cNvPr>
          <p:cNvSpPr txBox="1"/>
          <p:nvPr/>
        </p:nvSpPr>
        <p:spPr>
          <a:xfrm>
            <a:off x="444909" y="6192436"/>
            <a:ext cx="724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are the top brands that customers are more  interested to purchase.</a:t>
            </a:r>
          </a:p>
        </p:txBody>
      </p:sp>
    </p:spTree>
    <p:extLst>
      <p:ext uri="{BB962C8B-B14F-4D97-AF65-F5344CB8AC3E}">
        <p14:creationId xmlns:p14="http://schemas.microsoft.com/office/powerpoint/2010/main" val="419374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2ED21-14B1-CB71-A6CD-0195D291A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7" t="30495" r="14154" b="7635"/>
          <a:stretch/>
        </p:blipFill>
        <p:spPr>
          <a:xfrm>
            <a:off x="1177874" y="1356852"/>
            <a:ext cx="10099726" cy="457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6060C-E4DD-415A-79CC-E8A4DD0ADAA1}"/>
              </a:ext>
            </a:extLst>
          </p:cNvPr>
          <p:cNvSpPr txBox="1"/>
          <p:nvPr/>
        </p:nvSpPr>
        <p:spPr>
          <a:xfrm>
            <a:off x="1177874" y="160005"/>
            <a:ext cx="9836252" cy="40011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rgbClr val="99CCFF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Bi-variate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4C04-BBD6-86BD-F2F0-B570D881283C}"/>
              </a:ext>
            </a:extLst>
          </p:cNvPr>
          <p:cNvSpPr txBox="1"/>
          <p:nvPr/>
        </p:nvSpPr>
        <p:spPr>
          <a:xfrm>
            <a:off x="1424088" y="824172"/>
            <a:ext cx="59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boxplot of Brands and It’s Prices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E9959-8952-A3F6-FE02-727E70596E56}"/>
              </a:ext>
            </a:extLst>
          </p:cNvPr>
          <p:cNvSpPr txBox="1"/>
          <p:nvPr/>
        </p:nvSpPr>
        <p:spPr>
          <a:xfrm>
            <a:off x="542925" y="6096000"/>
            <a:ext cx="798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boxplot is showing us the outliers existing in our data frame.</a:t>
            </a:r>
          </a:p>
        </p:txBody>
      </p:sp>
    </p:spTree>
    <p:extLst>
      <p:ext uri="{BB962C8B-B14F-4D97-AF65-F5344CB8AC3E}">
        <p14:creationId xmlns:p14="http://schemas.microsoft.com/office/powerpoint/2010/main" val="290719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634EA2-ED6D-A291-AF57-D372A06E5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29692" r="13677" b="7052"/>
          <a:stretch/>
        </p:blipFill>
        <p:spPr>
          <a:xfrm>
            <a:off x="816078" y="1445342"/>
            <a:ext cx="10481188" cy="4788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50FAAD-53C2-E7AE-8915-8135D5AA4AA6}"/>
              </a:ext>
            </a:extLst>
          </p:cNvPr>
          <p:cNvSpPr txBox="1"/>
          <p:nvPr/>
        </p:nvSpPr>
        <p:spPr>
          <a:xfrm>
            <a:off x="1524000" y="723900"/>
            <a:ext cx="521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bar plot of Brands and It’s Prices :</a:t>
            </a:r>
          </a:p>
        </p:txBody>
      </p:sp>
    </p:spTree>
    <p:extLst>
      <p:ext uri="{BB962C8B-B14F-4D97-AF65-F5344CB8AC3E}">
        <p14:creationId xmlns:p14="http://schemas.microsoft.com/office/powerpoint/2010/main" val="234063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565153-92A0-ADF3-C690-9037AD6A3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2" t="30998" r="37521" b="6425"/>
          <a:stretch/>
        </p:blipFill>
        <p:spPr>
          <a:xfrm>
            <a:off x="686152" y="1120797"/>
            <a:ext cx="5088882" cy="495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C2414-C189-D895-E09D-E811087D1B52}"/>
              </a:ext>
            </a:extLst>
          </p:cNvPr>
          <p:cNvSpPr txBox="1"/>
          <p:nvPr/>
        </p:nvSpPr>
        <p:spPr>
          <a:xfrm>
            <a:off x="3762953" y="936131"/>
            <a:ext cx="508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Correlation Between Numerical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AACE4-A302-3AA5-9C32-51349CB1ABB7}"/>
              </a:ext>
            </a:extLst>
          </p:cNvPr>
          <p:cNvSpPr txBox="1"/>
          <p:nvPr/>
        </p:nvSpPr>
        <p:spPr>
          <a:xfrm>
            <a:off x="1177874" y="160005"/>
            <a:ext cx="9836252" cy="40011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rgbClr val="99CCFF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6CF94-B01A-8905-E331-40A7C7C26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32653" r="37214" b="6803"/>
          <a:stretch/>
        </p:blipFill>
        <p:spPr>
          <a:xfrm>
            <a:off x="6018244" y="1305464"/>
            <a:ext cx="5487603" cy="47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223AAD-2976-1547-625E-B5F0060037D4}"/>
              </a:ext>
            </a:extLst>
          </p:cNvPr>
          <p:cNvSpPr txBox="1"/>
          <p:nvPr/>
        </p:nvSpPr>
        <p:spPr>
          <a:xfrm>
            <a:off x="909273" y="959640"/>
            <a:ext cx="3588774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530C0-BD9B-E2C8-0372-E93A167D8FDA}"/>
              </a:ext>
            </a:extLst>
          </p:cNvPr>
          <p:cNvSpPr txBox="1"/>
          <p:nvPr/>
        </p:nvSpPr>
        <p:spPr>
          <a:xfrm>
            <a:off x="1034538" y="3947699"/>
            <a:ext cx="256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IN" sz="3600" dirty="0">
              <a:solidFill>
                <a:schemeClr val="tx2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25EF9-89CE-0030-6FCA-ADCF4DF98EC6}"/>
              </a:ext>
            </a:extLst>
          </p:cNvPr>
          <p:cNvSpPr txBox="1"/>
          <p:nvPr/>
        </p:nvSpPr>
        <p:spPr>
          <a:xfrm>
            <a:off x="5158152" y="758842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 the challenges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faced while extracting the data by using regex.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the null values with accurate data is another challenge we’ve faced.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78409-CCE5-24F9-3244-E4E288378F37}"/>
              </a:ext>
            </a:extLst>
          </p:cNvPr>
          <p:cNvSpPr txBox="1"/>
          <p:nvPr/>
        </p:nvSpPr>
        <p:spPr>
          <a:xfrm>
            <a:off x="5300980" y="3788691"/>
            <a:ext cx="6328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project we have analysed about the mobiles that are available to buy across </a:t>
            </a:r>
            <a:r>
              <a:rPr lang="en-IN" dirty="0" err="1"/>
              <a:t>india</a:t>
            </a:r>
            <a:r>
              <a:rPr lang="en-IN" dirty="0"/>
              <a:t>.</a:t>
            </a:r>
          </a:p>
          <a:p>
            <a:r>
              <a:rPr lang="en-IN" dirty="0"/>
              <a:t>From the analysis we understand that customers bought most of the mobiles from Samsung brand.</a:t>
            </a:r>
          </a:p>
          <a:p>
            <a:r>
              <a:rPr lang="en-IN" dirty="0"/>
              <a:t>From the analysis we understand that customers showing low interest in these </a:t>
            </a:r>
            <a:r>
              <a:rPr lang="en-IN" dirty="0" err="1"/>
              <a:t>MU,XTOUCH,Mi</a:t>
            </a:r>
            <a:r>
              <a:rPr lang="en-IN" dirty="0"/>
              <a:t> Brand.</a:t>
            </a:r>
          </a:p>
          <a:p>
            <a:endParaRPr lang="en-IN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797937C-AE96-E938-E0EA-165C05D29909}"/>
              </a:ext>
            </a:extLst>
          </p:cNvPr>
          <p:cNvSpPr/>
          <p:nvPr/>
        </p:nvSpPr>
        <p:spPr>
          <a:xfrm>
            <a:off x="3571202" y="1160858"/>
            <a:ext cx="1204558" cy="3962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DB553BE-C402-EB48-2C68-74BC23179B25}"/>
              </a:ext>
            </a:extLst>
          </p:cNvPr>
          <p:cNvSpPr/>
          <p:nvPr/>
        </p:nvSpPr>
        <p:spPr>
          <a:xfrm>
            <a:off x="3723602" y="4197734"/>
            <a:ext cx="1204558" cy="3962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25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14D480-08DC-6982-8627-D68DF60F0EA3}"/>
              </a:ext>
            </a:extLst>
          </p:cNvPr>
          <p:cNvCxnSpPr>
            <a:cxnSpLocks/>
          </p:cNvCxnSpPr>
          <p:nvPr/>
        </p:nvCxnSpPr>
        <p:spPr>
          <a:xfrm>
            <a:off x="4646923" y="111943"/>
            <a:ext cx="0" cy="663411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16AE1C-0FC2-A3CD-B54B-144A2A38D671}"/>
              </a:ext>
            </a:extLst>
          </p:cNvPr>
          <p:cNvSpPr txBox="1"/>
          <p:nvPr/>
        </p:nvSpPr>
        <p:spPr>
          <a:xfrm>
            <a:off x="1466850" y="2552700"/>
            <a:ext cx="225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bg2">
                      <a:alpha val="6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DB03D-E6E6-D593-6B10-6E569350A531}"/>
              </a:ext>
            </a:extLst>
          </p:cNvPr>
          <p:cNvSpPr txBox="1"/>
          <p:nvPr/>
        </p:nvSpPr>
        <p:spPr>
          <a:xfrm>
            <a:off x="4867274" y="1075371"/>
            <a:ext cx="73247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I’m Maradapu Charishma. I have done my Masters in computer Applications(MCA). My enthusiasm in IT sector lead me to  choose Data Science as my career path to upskill myself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prior work experience till date.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F4FE1-F9B6-C108-C4A1-6FBB15B4592B}"/>
              </a:ext>
            </a:extLst>
          </p:cNvPr>
          <p:cNvSpPr txBox="1"/>
          <p:nvPr/>
        </p:nvSpPr>
        <p:spPr>
          <a:xfrm>
            <a:off x="442451" y="442451"/>
            <a:ext cx="431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Problem statement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AD760-7040-3EC6-9755-43F57F6B5424}"/>
              </a:ext>
            </a:extLst>
          </p:cNvPr>
          <p:cNvSpPr txBox="1"/>
          <p:nvPr/>
        </p:nvSpPr>
        <p:spPr>
          <a:xfrm>
            <a:off x="2174369" y="984306"/>
            <a:ext cx="852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conclude which mobile is suitable according to their budget , features.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ACCB89-CB83-14F0-BD4E-9DEC3FC62BF7}"/>
                  </a:ext>
                </a:extLst>
              </p14:cNvPr>
              <p14:cNvContentPartPr/>
              <p14:nvPr/>
            </p14:nvContentPartPr>
            <p14:xfrm>
              <a:off x="-786759" y="137639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ACCB89-CB83-14F0-BD4E-9DEC3FC62B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1079" y="137207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C740B8-6DB7-E85C-53A2-FC6F24303BB7}"/>
                  </a:ext>
                </a:extLst>
              </p14:cNvPr>
              <p14:cNvContentPartPr/>
              <p14:nvPr/>
            </p14:nvContentPartPr>
            <p14:xfrm>
              <a:off x="5692521" y="167123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C740B8-6DB7-E85C-53A2-FC6F24303B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8201" y="166691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1F78B2-9E19-4DE4-E1A1-BBFE9BD3D034}"/>
                  </a:ext>
                </a:extLst>
              </p14:cNvPr>
              <p14:cNvContentPartPr/>
              <p14:nvPr/>
            </p14:nvContentPartPr>
            <p14:xfrm>
              <a:off x="5850201" y="161219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1F78B2-9E19-4DE4-E1A1-BBFE9BD3D0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5881" y="160787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3B9972-FC10-0088-4AA8-42022131E5AC}"/>
                  </a:ext>
                </a:extLst>
              </p14:cNvPr>
              <p14:cNvContentPartPr/>
              <p14:nvPr/>
            </p14:nvContentPartPr>
            <p14:xfrm>
              <a:off x="5073321" y="108116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3B9972-FC10-0088-4AA8-42022131E5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9001" y="103796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0B5E6D-42B6-F16A-CE32-9C090F150BDA}"/>
                  </a:ext>
                </a:extLst>
              </p14:cNvPr>
              <p14:cNvContentPartPr/>
              <p14:nvPr/>
            </p14:nvContentPartPr>
            <p14:xfrm>
              <a:off x="6980601" y="197615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0B5E6D-42B6-F16A-CE32-9C090F150B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6281" y="1971836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3CEBDD6-F6D5-0F98-BBC1-CA19C6789ECF}"/>
              </a:ext>
            </a:extLst>
          </p:cNvPr>
          <p:cNvSpPr txBox="1"/>
          <p:nvPr/>
        </p:nvSpPr>
        <p:spPr>
          <a:xfrm>
            <a:off x="599768" y="2074606"/>
            <a:ext cx="312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Objective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73468-74E3-6543-A5EF-7C63EF9DF678}"/>
              </a:ext>
            </a:extLst>
          </p:cNvPr>
          <p:cNvSpPr txBox="1"/>
          <p:nvPr/>
        </p:nvSpPr>
        <p:spPr>
          <a:xfrm>
            <a:off x="2458064" y="2964425"/>
            <a:ext cx="7993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analysis, I can conclude that which brand is in the trend and can suggest according to their needs, which feature is affecting the price to increase or decrease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59692-AE17-FD23-6A08-990A0983E534}"/>
              </a:ext>
            </a:extLst>
          </p:cNvPr>
          <p:cNvSpPr txBox="1"/>
          <p:nvPr/>
        </p:nvSpPr>
        <p:spPr>
          <a:xfrm>
            <a:off x="599768" y="4038910"/>
            <a:ext cx="232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Website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E6BEE-FBB9-1F85-F793-028BB8056B4C}"/>
              </a:ext>
            </a:extLst>
          </p:cNvPr>
          <p:cNvSpPr txBox="1"/>
          <p:nvPr/>
        </p:nvSpPr>
        <p:spPr>
          <a:xfrm>
            <a:off x="2812025" y="4441920"/>
            <a:ext cx="3175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Flipkart</a:t>
            </a:r>
          </a:p>
        </p:txBody>
      </p:sp>
    </p:spTree>
    <p:extLst>
      <p:ext uri="{BB962C8B-B14F-4D97-AF65-F5344CB8AC3E}">
        <p14:creationId xmlns:p14="http://schemas.microsoft.com/office/powerpoint/2010/main" val="134062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635257-BB4F-5D01-6091-F648BC66E1FE}"/>
              </a:ext>
            </a:extLst>
          </p:cNvPr>
          <p:cNvSpPr/>
          <p:nvPr/>
        </p:nvSpPr>
        <p:spPr>
          <a:xfrm>
            <a:off x="1740310" y="698089"/>
            <a:ext cx="8583561" cy="55060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2BCC51-DA5C-9D4A-60B8-3577B5A65301}"/>
              </a:ext>
            </a:extLst>
          </p:cNvPr>
          <p:cNvSpPr/>
          <p:nvPr/>
        </p:nvSpPr>
        <p:spPr>
          <a:xfrm>
            <a:off x="2025445" y="835742"/>
            <a:ext cx="7983794" cy="26547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11583C-BD6C-E15F-2955-369876ACF464}"/>
              </a:ext>
            </a:extLst>
          </p:cNvPr>
          <p:cNvGrpSpPr/>
          <p:nvPr/>
        </p:nvGrpSpPr>
        <p:grpSpPr>
          <a:xfrm>
            <a:off x="2145738" y="785658"/>
            <a:ext cx="1498805" cy="4022960"/>
            <a:chOff x="2145738" y="785658"/>
            <a:chExt cx="1498805" cy="40229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DB3132C-19DC-0481-B304-074A3420DD53}"/>
                </a:ext>
              </a:extLst>
            </p:cNvPr>
            <p:cNvGrpSpPr/>
            <p:nvPr/>
          </p:nvGrpSpPr>
          <p:grpSpPr>
            <a:xfrm>
              <a:off x="2145738" y="785658"/>
              <a:ext cx="1498805" cy="4022960"/>
              <a:chOff x="2145738" y="785658"/>
              <a:chExt cx="1498805" cy="402296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9A0B17-078C-C506-C3F0-0EF6CBAA79D4}"/>
                  </a:ext>
                </a:extLst>
              </p:cNvPr>
              <p:cNvSpPr/>
              <p:nvPr/>
            </p:nvSpPr>
            <p:spPr>
              <a:xfrm flipH="1">
                <a:off x="2833844" y="3352991"/>
                <a:ext cx="49449" cy="147973"/>
              </a:xfrm>
              <a:custGeom>
                <a:avLst/>
                <a:gdLst>
                  <a:gd name="connsiteX0" fmla="*/ 11383 w 49449"/>
                  <a:gd name="connsiteY0" fmla="*/ 0 h 147973"/>
                  <a:gd name="connsiteX1" fmla="*/ 49324 w 49449"/>
                  <a:gd name="connsiteY1" fmla="*/ 94855 h 147973"/>
                  <a:gd name="connsiteX2" fmla="*/ 0 w 49449"/>
                  <a:gd name="connsiteY2" fmla="*/ 147973 h 147973"/>
                  <a:gd name="connsiteX3" fmla="*/ 0 w 49449"/>
                  <a:gd name="connsiteY3" fmla="*/ 147973 h 147973"/>
                  <a:gd name="connsiteX4" fmla="*/ 0 w 49449"/>
                  <a:gd name="connsiteY4" fmla="*/ 147973 h 14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49" h="147973">
                    <a:moveTo>
                      <a:pt x="11383" y="0"/>
                    </a:moveTo>
                    <a:cubicBezTo>
                      <a:pt x="31302" y="35096"/>
                      <a:pt x="51221" y="70193"/>
                      <a:pt x="49324" y="94855"/>
                    </a:cubicBezTo>
                    <a:cubicBezTo>
                      <a:pt x="47427" y="119517"/>
                      <a:pt x="0" y="147973"/>
                      <a:pt x="0" y="147973"/>
                    </a:cubicBezTo>
                    <a:lnTo>
                      <a:pt x="0" y="147973"/>
                    </a:lnTo>
                    <a:lnTo>
                      <a:pt x="0" y="14797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7E6D21-A714-F884-58F4-F6A93A4C0236}"/>
                  </a:ext>
                </a:extLst>
              </p:cNvPr>
              <p:cNvSpPr/>
              <p:nvPr/>
            </p:nvSpPr>
            <p:spPr>
              <a:xfrm>
                <a:off x="2145738" y="3303668"/>
                <a:ext cx="1498805" cy="1504950"/>
              </a:xfrm>
              <a:custGeom>
                <a:avLst/>
                <a:gdLst>
                  <a:gd name="connsiteX0" fmla="*/ 688258 w 1376516"/>
                  <a:gd name="connsiteY0" fmla="*/ 148736 h 1435510"/>
                  <a:gd name="connsiteX1" fmla="*/ 630516 w 1376516"/>
                  <a:gd name="connsiteY1" fmla="*/ 211347 h 1435510"/>
                  <a:gd name="connsiteX2" fmla="*/ 688258 w 1376516"/>
                  <a:gd name="connsiteY2" fmla="*/ 273958 h 1435510"/>
                  <a:gd name="connsiteX3" fmla="*/ 746000 w 1376516"/>
                  <a:gd name="connsiteY3" fmla="*/ 211347 h 1435510"/>
                  <a:gd name="connsiteX4" fmla="*/ 688258 w 1376516"/>
                  <a:gd name="connsiteY4" fmla="*/ 148736 h 1435510"/>
                  <a:gd name="connsiteX5" fmla="*/ 688258 w 1376516"/>
                  <a:gd name="connsiteY5" fmla="*/ 0 h 1435510"/>
                  <a:gd name="connsiteX6" fmla="*/ 1376516 w 1376516"/>
                  <a:gd name="connsiteY6" fmla="*/ 717755 h 1435510"/>
                  <a:gd name="connsiteX7" fmla="*/ 688258 w 1376516"/>
                  <a:gd name="connsiteY7" fmla="*/ 1435510 h 1435510"/>
                  <a:gd name="connsiteX8" fmla="*/ 0 w 1376516"/>
                  <a:gd name="connsiteY8" fmla="*/ 717755 h 1435510"/>
                  <a:gd name="connsiteX9" fmla="*/ 688258 w 1376516"/>
                  <a:gd name="connsiteY9" fmla="*/ 0 h 143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6516" h="1435510">
                    <a:moveTo>
                      <a:pt x="688258" y="148736"/>
                    </a:moveTo>
                    <a:cubicBezTo>
                      <a:pt x="656368" y="148736"/>
                      <a:pt x="630516" y="176768"/>
                      <a:pt x="630516" y="211347"/>
                    </a:cubicBezTo>
                    <a:cubicBezTo>
                      <a:pt x="630516" y="245926"/>
                      <a:pt x="656368" y="273958"/>
                      <a:pt x="688258" y="273958"/>
                    </a:cubicBezTo>
                    <a:cubicBezTo>
                      <a:pt x="720148" y="273958"/>
                      <a:pt x="746000" y="245926"/>
                      <a:pt x="746000" y="211347"/>
                    </a:cubicBezTo>
                    <a:cubicBezTo>
                      <a:pt x="746000" y="176768"/>
                      <a:pt x="720148" y="148736"/>
                      <a:pt x="688258" y="148736"/>
                    </a:cubicBezTo>
                    <a:close/>
                    <a:moveTo>
                      <a:pt x="688258" y="0"/>
                    </a:moveTo>
                    <a:cubicBezTo>
                      <a:pt x="1068372" y="0"/>
                      <a:pt x="1376516" y="321350"/>
                      <a:pt x="1376516" y="717755"/>
                    </a:cubicBezTo>
                    <a:cubicBezTo>
                      <a:pt x="1376516" y="1114160"/>
                      <a:pt x="1068372" y="1435510"/>
                      <a:pt x="688258" y="1435510"/>
                    </a:cubicBezTo>
                    <a:cubicBezTo>
                      <a:pt x="308144" y="1435510"/>
                      <a:pt x="0" y="1114160"/>
                      <a:pt x="0" y="717755"/>
                    </a:cubicBezTo>
                    <a:cubicBezTo>
                      <a:pt x="0" y="321350"/>
                      <a:pt x="308144" y="0"/>
                      <a:pt x="68825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CC00">
                      <a:alpha val="70000"/>
                    </a:srgbClr>
                  </a:gs>
                  <a:gs pos="100000">
                    <a:srgbClr val="008000">
                      <a:alpha val="5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E4F5558-C4B3-22DB-279F-3C5891A93ACE}"/>
                  </a:ext>
                </a:extLst>
              </p:cNvPr>
              <p:cNvSpPr/>
              <p:nvPr/>
            </p:nvSpPr>
            <p:spPr>
              <a:xfrm>
                <a:off x="2708171" y="785658"/>
                <a:ext cx="396979" cy="4630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DF05F5-8C9F-7C51-8EED-B1663123739B}"/>
                  </a:ext>
                </a:extLst>
              </p:cNvPr>
              <p:cNvSpPr/>
              <p:nvPr/>
            </p:nvSpPr>
            <p:spPr>
              <a:xfrm>
                <a:off x="2772849" y="861664"/>
                <a:ext cx="267623" cy="311024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00">
                      <a:alpha val="70000"/>
                    </a:srgbClr>
                  </a:gs>
                  <a:gs pos="100000">
                    <a:srgbClr val="008000">
                      <a:alpha val="5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EB2FB04-3A03-4920-658A-8162D1CCA9DB}"/>
                  </a:ext>
                </a:extLst>
              </p:cNvPr>
              <p:cNvCxnSpPr>
                <a:cxnSpLocks/>
                <a:stCxn id="16" idx="4"/>
              </p:cNvCxnSpPr>
              <p:nvPr/>
            </p:nvCxnSpPr>
            <p:spPr>
              <a:xfrm flipH="1">
                <a:off x="2906660" y="1248695"/>
                <a:ext cx="1" cy="210429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3C6829B-FDDC-C6B6-079A-87861840A83E}"/>
                  </a:ext>
                </a:extLst>
              </p:cNvPr>
              <p:cNvSpPr/>
              <p:nvPr/>
            </p:nvSpPr>
            <p:spPr>
              <a:xfrm>
                <a:off x="2902556" y="3354065"/>
                <a:ext cx="49449" cy="147973"/>
              </a:xfrm>
              <a:custGeom>
                <a:avLst/>
                <a:gdLst>
                  <a:gd name="connsiteX0" fmla="*/ 11383 w 49449"/>
                  <a:gd name="connsiteY0" fmla="*/ 0 h 147973"/>
                  <a:gd name="connsiteX1" fmla="*/ 49324 w 49449"/>
                  <a:gd name="connsiteY1" fmla="*/ 94855 h 147973"/>
                  <a:gd name="connsiteX2" fmla="*/ 0 w 49449"/>
                  <a:gd name="connsiteY2" fmla="*/ 147973 h 147973"/>
                  <a:gd name="connsiteX3" fmla="*/ 0 w 49449"/>
                  <a:gd name="connsiteY3" fmla="*/ 147973 h 147973"/>
                  <a:gd name="connsiteX4" fmla="*/ 0 w 49449"/>
                  <a:gd name="connsiteY4" fmla="*/ 147973 h 14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49" h="147973">
                    <a:moveTo>
                      <a:pt x="11383" y="0"/>
                    </a:moveTo>
                    <a:cubicBezTo>
                      <a:pt x="31302" y="35096"/>
                      <a:pt x="51221" y="70193"/>
                      <a:pt x="49324" y="94855"/>
                    </a:cubicBezTo>
                    <a:cubicBezTo>
                      <a:pt x="47427" y="119517"/>
                      <a:pt x="0" y="147973"/>
                      <a:pt x="0" y="147973"/>
                    </a:cubicBezTo>
                    <a:lnTo>
                      <a:pt x="0" y="147973"/>
                    </a:lnTo>
                    <a:lnTo>
                      <a:pt x="0" y="14797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1016DD-020F-E03B-C18A-D8CAA62FDE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8568" y="3252981"/>
                <a:ext cx="117448" cy="748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45D7A0-90DD-113C-39B1-F192CF5507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5648" y="3240919"/>
                <a:ext cx="117448" cy="748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7206F96-FD6E-FBD3-AF00-B9D30862C202}"/>
                </a:ext>
              </a:extLst>
            </p:cNvPr>
            <p:cNvGrpSpPr/>
            <p:nvPr/>
          </p:nvGrpSpPr>
          <p:grpSpPr>
            <a:xfrm>
              <a:off x="2403900" y="3483086"/>
              <a:ext cx="1118391" cy="1300189"/>
              <a:chOff x="2403900" y="3483086"/>
              <a:chExt cx="1118391" cy="1300189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5D9DC7E-FE22-0E37-48EE-738BA2C6C9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69" t="35641" r="47513" b="52436"/>
              <a:stretch/>
            </p:blipFill>
            <p:spPr>
              <a:xfrm>
                <a:off x="2542808" y="4224549"/>
                <a:ext cx="631520" cy="5587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  <a:effectLst>
                <a:softEdge rad="112500"/>
              </a:effectLst>
              <a:scene3d>
                <a:camera prst="perspectiveFront"/>
                <a:lightRig rig="threePt" dir="t"/>
              </a:scene3d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70EEC48-BFE3-1361-D03C-9BB9A9429E3F}"/>
                  </a:ext>
                </a:extLst>
              </p:cNvPr>
              <p:cNvSpPr txBox="1"/>
              <p:nvPr/>
            </p:nvSpPr>
            <p:spPr>
              <a:xfrm>
                <a:off x="2403900" y="3483086"/>
                <a:ext cx="11183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cs typeface="Times New Roman" panose="02020603050405020304" pitchFamily="18" charset="0"/>
                  </a:rPr>
                  <a:t>Scraping Data From Webpage</a:t>
                </a:r>
              </a:p>
              <a:p>
                <a:endParaRPr lang="en-IN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AB5D4C1-A1B0-F197-CABF-B00FBEF35486}"/>
              </a:ext>
            </a:extLst>
          </p:cNvPr>
          <p:cNvGrpSpPr/>
          <p:nvPr/>
        </p:nvGrpSpPr>
        <p:grpSpPr>
          <a:xfrm>
            <a:off x="8222442" y="745635"/>
            <a:ext cx="1498804" cy="4087107"/>
            <a:chOff x="8222442" y="745635"/>
            <a:chExt cx="1498804" cy="408710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CD30293-A3D4-A3B5-1C07-F0D2D0809785}"/>
                </a:ext>
              </a:extLst>
            </p:cNvPr>
            <p:cNvGrpSpPr/>
            <p:nvPr/>
          </p:nvGrpSpPr>
          <p:grpSpPr>
            <a:xfrm>
              <a:off x="8222442" y="745635"/>
              <a:ext cx="1498804" cy="4087107"/>
              <a:chOff x="8222442" y="745635"/>
              <a:chExt cx="1498804" cy="4087107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E6A7557-1891-859E-D286-AB7BD84E9C5D}"/>
                  </a:ext>
                </a:extLst>
              </p:cNvPr>
              <p:cNvSpPr/>
              <p:nvPr/>
            </p:nvSpPr>
            <p:spPr>
              <a:xfrm flipH="1">
                <a:off x="8900306" y="3349131"/>
                <a:ext cx="49449" cy="147973"/>
              </a:xfrm>
              <a:custGeom>
                <a:avLst/>
                <a:gdLst>
                  <a:gd name="connsiteX0" fmla="*/ 11383 w 49449"/>
                  <a:gd name="connsiteY0" fmla="*/ 0 h 147973"/>
                  <a:gd name="connsiteX1" fmla="*/ 49324 w 49449"/>
                  <a:gd name="connsiteY1" fmla="*/ 94855 h 147973"/>
                  <a:gd name="connsiteX2" fmla="*/ 0 w 49449"/>
                  <a:gd name="connsiteY2" fmla="*/ 147973 h 147973"/>
                  <a:gd name="connsiteX3" fmla="*/ 0 w 49449"/>
                  <a:gd name="connsiteY3" fmla="*/ 147973 h 147973"/>
                  <a:gd name="connsiteX4" fmla="*/ 0 w 49449"/>
                  <a:gd name="connsiteY4" fmla="*/ 147973 h 14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49" h="147973">
                    <a:moveTo>
                      <a:pt x="11383" y="0"/>
                    </a:moveTo>
                    <a:cubicBezTo>
                      <a:pt x="31302" y="35096"/>
                      <a:pt x="51221" y="70193"/>
                      <a:pt x="49324" y="94855"/>
                    </a:cubicBezTo>
                    <a:cubicBezTo>
                      <a:pt x="47427" y="119517"/>
                      <a:pt x="0" y="147973"/>
                      <a:pt x="0" y="147973"/>
                    </a:cubicBezTo>
                    <a:lnTo>
                      <a:pt x="0" y="147973"/>
                    </a:lnTo>
                    <a:lnTo>
                      <a:pt x="0" y="14797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0440280-D842-EBDB-6696-200E4E0648A4}"/>
                  </a:ext>
                </a:extLst>
              </p:cNvPr>
              <p:cNvSpPr/>
              <p:nvPr/>
            </p:nvSpPr>
            <p:spPr>
              <a:xfrm>
                <a:off x="8222442" y="3327793"/>
                <a:ext cx="1498804" cy="1504949"/>
              </a:xfrm>
              <a:custGeom>
                <a:avLst/>
                <a:gdLst>
                  <a:gd name="connsiteX0" fmla="*/ 688258 w 1376516"/>
                  <a:gd name="connsiteY0" fmla="*/ 148736 h 1435510"/>
                  <a:gd name="connsiteX1" fmla="*/ 630516 w 1376516"/>
                  <a:gd name="connsiteY1" fmla="*/ 211347 h 1435510"/>
                  <a:gd name="connsiteX2" fmla="*/ 688258 w 1376516"/>
                  <a:gd name="connsiteY2" fmla="*/ 273958 h 1435510"/>
                  <a:gd name="connsiteX3" fmla="*/ 746000 w 1376516"/>
                  <a:gd name="connsiteY3" fmla="*/ 211347 h 1435510"/>
                  <a:gd name="connsiteX4" fmla="*/ 688258 w 1376516"/>
                  <a:gd name="connsiteY4" fmla="*/ 148736 h 1435510"/>
                  <a:gd name="connsiteX5" fmla="*/ 688258 w 1376516"/>
                  <a:gd name="connsiteY5" fmla="*/ 0 h 1435510"/>
                  <a:gd name="connsiteX6" fmla="*/ 1376516 w 1376516"/>
                  <a:gd name="connsiteY6" fmla="*/ 717755 h 1435510"/>
                  <a:gd name="connsiteX7" fmla="*/ 688258 w 1376516"/>
                  <a:gd name="connsiteY7" fmla="*/ 1435510 h 1435510"/>
                  <a:gd name="connsiteX8" fmla="*/ 0 w 1376516"/>
                  <a:gd name="connsiteY8" fmla="*/ 717755 h 1435510"/>
                  <a:gd name="connsiteX9" fmla="*/ 688258 w 1376516"/>
                  <a:gd name="connsiteY9" fmla="*/ 0 h 143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6516" h="1435510">
                    <a:moveTo>
                      <a:pt x="688258" y="148736"/>
                    </a:moveTo>
                    <a:cubicBezTo>
                      <a:pt x="656368" y="148736"/>
                      <a:pt x="630516" y="176768"/>
                      <a:pt x="630516" y="211347"/>
                    </a:cubicBezTo>
                    <a:cubicBezTo>
                      <a:pt x="630516" y="245926"/>
                      <a:pt x="656368" y="273958"/>
                      <a:pt x="688258" y="273958"/>
                    </a:cubicBezTo>
                    <a:cubicBezTo>
                      <a:pt x="720148" y="273958"/>
                      <a:pt x="746000" y="245926"/>
                      <a:pt x="746000" y="211347"/>
                    </a:cubicBezTo>
                    <a:cubicBezTo>
                      <a:pt x="746000" y="176768"/>
                      <a:pt x="720148" y="148736"/>
                      <a:pt x="688258" y="148736"/>
                    </a:cubicBezTo>
                    <a:close/>
                    <a:moveTo>
                      <a:pt x="688258" y="0"/>
                    </a:moveTo>
                    <a:cubicBezTo>
                      <a:pt x="1068372" y="0"/>
                      <a:pt x="1376516" y="321350"/>
                      <a:pt x="1376516" y="717755"/>
                    </a:cubicBezTo>
                    <a:cubicBezTo>
                      <a:pt x="1376516" y="1114160"/>
                      <a:pt x="1068372" y="1435510"/>
                      <a:pt x="688258" y="1435510"/>
                    </a:cubicBezTo>
                    <a:cubicBezTo>
                      <a:pt x="308144" y="1435510"/>
                      <a:pt x="0" y="1114160"/>
                      <a:pt x="0" y="717755"/>
                    </a:cubicBezTo>
                    <a:cubicBezTo>
                      <a:pt x="0" y="321350"/>
                      <a:pt x="308144" y="0"/>
                      <a:pt x="68825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33">
                      <a:alpha val="69804"/>
                    </a:srgbClr>
                  </a:gs>
                  <a:gs pos="100000">
                    <a:srgbClr val="CC0066">
                      <a:alpha val="49804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8207CDC-EE11-3571-FACA-E16F05A3D3CB}"/>
                  </a:ext>
                </a:extLst>
              </p:cNvPr>
              <p:cNvGrpSpPr/>
              <p:nvPr/>
            </p:nvGrpSpPr>
            <p:grpSpPr>
              <a:xfrm>
                <a:off x="8729453" y="745635"/>
                <a:ext cx="396979" cy="463037"/>
                <a:chOff x="8449751" y="785658"/>
                <a:chExt cx="396979" cy="463037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DAF8E68-42A6-5972-155B-9CD3924217E2}"/>
                    </a:ext>
                  </a:extLst>
                </p:cNvPr>
                <p:cNvSpPr/>
                <p:nvPr/>
              </p:nvSpPr>
              <p:spPr>
                <a:xfrm>
                  <a:off x="8449751" y="785658"/>
                  <a:ext cx="396979" cy="4630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CF64A0B-0E0D-C308-891B-33D099941061}"/>
                    </a:ext>
                  </a:extLst>
                </p:cNvPr>
                <p:cNvSpPr/>
                <p:nvPr/>
              </p:nvSpPr>
              <p:spPr>
                <a:xfrm>
                  <a:off x="8514429" y="861664"/>
                  <a:ext cx="267623" cy="31102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90033">
                        <a:alpha val="69804"/>
                      </a:srgbClr>
                    </a:gs>
                    <a:gs pos="100000">
                      <a:srgbClr val="CC0066">
                        <a:alpha val="49804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3758A3-F858-42A8-2CAC-CE117DB8A8A8}"/>
                  </a:ext>
                </a:extLst>
              </p:cNvPr>
              <p:cNvCxnSpPr>
                <a:cxnSpLocks/>
                <a:endCxn id="15" idx="5"/>
              </p:cNvCxnSpPr>
              <p:nvPr/>
            </p:nvCxnSpPr>
            <p:spPr>
              <a:xfrm>
                <a:off x="8929891" y="1221072"/>
                <a:ext cx="41953" cy="21067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4BCBCE3-80AD-CE36-F9B5-19486B903932}"/>
                  </a:ext>
                </a:extLst>
              </p:cNvPr>
              <p:cNvSpPr/>
              <p:nvPr/>
            </p:nvSpPr>
            <p:spPr>
              <a:xfrm>
                <a:off x="8969018" y="3350205"/>
                <a:ext cx="49449" cy="147973"/>
              </a:xfrm>
              <a:custGeom>
                <a:avLst/>
                <a:gdLst>
                  <a:gd name="connsiteX0" fmla="*/ 11383 w 49449"/>
                  <a:gd name="connsiteY0" fmla="*/ 0 h 147973"/>
                  <a:gd name="connsiteX1" fmla="*/ 49324 w 49449"/>
                  <a:gd name="connsiteY1" fmla="*/ 94855 h 147973"/>
                  <a:gd name="connsiteX2" fmla="*/ 0 w 49449"/>
                  <a:gd name="connsiteY2" fmla="*/ 147973 h 147973"/>
                  <a:gd name="connsiteX3" fmla="*/ 0 w 49449"/>
                  <a:gd name="connsiteY3" fmla="*/ 147973 h 147973"/>
                  <a:gd name="connsiteX4" fmla="*/ 0 w 49449"/>
                  <a:gd name="connsiteY4" fmla="*/ 147973 h 14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49" h="147973">
                    <a:moveTo>
                      <a:pt x="11383" y="0"/>
                    </a:moveTo>
                    <a:cubicBezTo>
                      <a:pt x="31302" y="35096"/>
                      <a:pt x="51221" y="70193"/>
                      <a:pt x="49324" y="94855"/>
                    </a:cubicBezTo>
                    <a:cubicBezTo>
                      <a:pt x="47427" y="119517"/>
                      <a:pt x="0" y="147973"/>
                      <a:pt x="0" y="147973"/>
                    </a:cubicBezTo>
                    <a:lnTo>
                      <a:pt x="0" y="147973"/>
                    </a:lnTo>
                    <a:lnTo>
                      <a:pt x="0" y="147973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0951F69-3787-B2C7-7CD3-2196395E7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5030" y="3249121"/>
                <a:ext cx="117448" cy="748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A66B52D-FD35-2B12-774C-CAF636A15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2110" y="3237059"/>
                <a:ext cx="117448" cy="7481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DA94ED0-5089-927D-EC32-0BDDE9469D68}"/>
                </a:ext>
              </a:extLst>
            </p:cNvPr>
            <p:cNvGrpSpPr/>
            <p:nvPr/>
          </p:nvGrpSpPr>
          <p:grpSpPr>
            <a:xfrm>
              <a:off x="8436684" y="3513026"/>
              <a:ext cx="1212508" cy="1288876"/>
              <a:chOff x="8436684" y="3513026"/>
              <a:chExt cx="1212508" cy="128887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8AC810D-353B-7705-4EC7-E5165EAD20DE}"/>
                  </a:ext>
                </a:extLst>
              </p:cNvPr>
              <p:cNvSpPr txBox="1"/>
              <p:nvPr/>
            </p:nvSpPr>
            <p:spPr>
              <a:xfrm>
                <a:off x="8436684" y="3513026"/>
                <a:ext cx="1212508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Challenges</a:t>
                </a:r>
                <a:r>
                  <a:rPr lang="en-IN" sz="1400" dirty="0"/>
                  <a:t>   &amp;</a:t>
                </a:r>
              </a:p>
              <a:p>
                <a:r>
                  <a:rPr lang="en-IN" sz="1400" b="1" dirty="0"/>
                  <a:t>Outcomes</a:t>
                </a:r>
                <a:endParaRPr lang="en-IN" sz="1400" dirty="0"/>
              </a:p>
              <a:p>
                <a:endParaRPr lang="en-IN" sz="1600" dirty="0"/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DAD65424-5F2E-114A-71A0-E278B7E7F9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01" t="53907" r="50000" b="33477"/>
              <a:stretch/>
            </p:blipFill>
            <p:spPr>
              <a:xfrm>
                <a:off x="8672007" y="4212941"/>
                <a:ext cx="555496" cy="588961"/>
              </a:xfrm>
              <a:prstGeom prst="ellipse">
                <a:avLst/>
              </a:prstGeom>
              <a:ln>
                <a:solidFill>
                  <a:schemeClr val="accent2"/>
                </a:solidFill>
              </a:ln>
              <a:effectLst>
                <a:softEdge rad="112500"/>
              </a:effectLst>
              <a:scene3d>
                <a:camera prst="perspectiveFront"/>
                <a:lightRig rig="threePt" dir="t"/>
              </a:scene3d>
            </p:spPr>
          </p:pic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C644EA0-24B0-DDCB-75CE-DF2D3E364CFB}"/>
              </a:ext>
            </a:extLst>
          </p:cNvPr>
          <p:cNvSpPr txBox="1"/>
          <p:nvPr/>
        </p:nvSpPr>
        <p:spPr>
          <a:xfrm>
            <a:off x="886120" y="2020966"/>
            <a:ext cx="1656683" cy="72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5BCA589-5A04-6425-19D4-C121EBD32675}"/>
              </a:ext>
            </a:extLst>
          </p:cNvPr>
          <p:cNvGrpSpPr/>
          <p:nvPr/>
        </p:nvGrpSpPr>
        <p:grpSpPr>
          <a:xfrm>
            <a:off x="3648647" y="751818"/>
            <a:ext cx="2103387" cy="3465040"/>
            <a:chOff x="3648647" y="751818"/>
            <a:chExt cx="2103387" cy="346504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7CDCABE-5AB8-19F8-B433-C104E687D62D}"/>
                </a:ext>
              </a:extLst>
            </p:cNvPr>
            <p:cNvGrpSpPr/>
            <p:nvPr/>
          </p:nvGrpSpPr>
          <p:grpSpPr>
            <a:xfrm>
              <a:off x="3648647" y="751818"/>
              <a:ext cx="1498805" cy="3465040"/>
              <a:chOff x="3648647" y="751818"/>
              <a:chExt cx="1498805" cy="346504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A548A5-EE71-BD0A-B3A2-E56975B725CD}"/>
                  </a:ext>
                </a:extLst>
              </p:cNvPr>
              <p:cNvGrpSpPr/>
              <p:nvPr/>
            </p:nvGrpSpPr>
            <p:grpSpPr>
              <a:xfrm>
                <a:off x="3648647" y="751818"/>
                <a:ext cx="1498805" cy="3465040"/>
                <a:chOff x="3648647" y="751818"/>
                <a:chExt cx="1498805" cy="3465040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49AE79C-61C3-20EF-7194-23CE82281539}"/>
                    </a:ext>
                  </a:extLst>
                </p:cNvPr>
                <p:cNvSpPr/>
                <p:nvPr/>
              </p:nvSpPr>
              <p:spPr>
                <a:xfrm flipH="1">
                  <a:off x="4338843" y="2786574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FB234A6-C585-D488-0A20-1D05AFFF2310}"/>
                    </a:ext>
                  </a:extLst>
                </p:cNvPr>
                <p:cNvSpPr/>
                <p:nvPr/>
              </p:nvSpPr>
              <p:spPr>
                <a:xfrm>
                  <a:off x="3648647" y="2749314"/>
                  <a:ext cx="1498805" cy="1467544"/>
                </a:xfrm>
                <a:custGeom>
                  <a:avLst/>
                  <a:gdLst>
                    <a:gd name="connsiteX0" fmla="*/ 688258 w 1376516"/>
                    <a:gd name="connsiteY0" fmla="*/ 148736 h 1435510"/>
                    <a:gd name="connsiteX1" fmla="*/ 630516 w 1376516"/>
                    <a:gd name="connsiteY1" fmla="*/ 211347 h 1435510"/>
                    <a:gd name="connsiteX2" fmla="*/ 688258 w 1376516"/>
                    <a:gd name="connsiteY2" fmla="*/ 273958 h 1435510"/>
                    <a:gd name="connsiteX3" fmla="*/ 746000 w 1376516"/>
                    <a:gd name="connsiteY3" fmla="*/ 211347 h 1435510"/>
                    <a:gd name="connsiteX4" fmla="*/ 688258 w 1376516"/>
                    <a:gd name="connsiteY4" fmla="*/ 148736 h 1435510"/>
                    <a:gd name="connsiteX5" fmla="*/ 688258 w 1376516"/>
                    <a:gd name="connsiteY5" fmla="*/ 0 h 1435510"/>
                    <a:gd name="connsiteX6" fmla="*/ 1376516 w 1376516"/>
                    <a:gd name="connsiteY6" fmla="*/ 717755 h 1435510"/>
                    <a:gd name="connsiteX7" fmla="*/ 688258 w 1376516"/>
                    <a:gd name="connsiteY7" fmla="*/ 1435510 h 1435510"/>
                    <a:gd name="connsiteX8" fmla="*/ 0 w 1376516"/>
                    <a:gd name="connsiteY8" fmla="*/ 717755 h 1435510"/>
                    <a:gd name="connsiteX9" fmla="*/ 688258 w 1376516"/>
                    <a:gd name="connsiteY9" fmla="*/ 0 h 143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6516" h="1435510">
                      <a:moveTo>
                        <a:pt x="688258" y="148736"/>
                      </a:moveTo>
                      <a:cubicBezTo>
                        <a:pt x="656368" y="148736"/>
                        <a:pt x="630516" y="176768"/>
                        <a:pt x="630516" y="211347"/>
                      </a:cubicBezTo>
                      <a:cubicBezTo>
                        <a:pt x="630516" y="245926"/>
                        <a:pt x="656368" y="273958"/>
                        <a:pt x="688258" y="273958"/>
                      </a:cubicBezTo>
                      <a:cubicBezTo>
                        <a:pt x="720148" y="273958"/>
                        <a:pt x="746000" y="245926"/>
                        <a:pt x="746000" y="211347"/>
                      </a:cubicBezTo>
                      <a:cubicBezTo>
                        <a:pt x="746000" y="176768"/>
                        <a:pt x="720148" y="148736"/>
                        <a:pt x="688258" y="148736"/>
                      </a:cubicBezTo>
                      <a:close/>
                      <a:moveTo>
                        <a:pt x="688258" y="0"/>
                      </a:moveTo>
                      <a:cubicBezTo>
                        <a:pt x="1068372" y="0"/>
                        <a:pt x="1376516" y="321350"/>
                        <a:pt x="1376516" y="717755"/>
                      </a:cubicBezTo>
                      <a:cubicBezTo>
                        <a:pt x="1376516" y="1114160"/>
                        <a:pt x="1068372" y="1435510"/>
                        <a:pt x="688258" y="1435510"/>
                      </a:cubicBezTo>
                      <a:cubicBezTo>
                        <a:pt x="308144" y="1435510"/>
                        <a:pt x="0" y="1114160"/>
                        <a:pt x="0" y="717755"/>
                      </a:cubicBezTo>
                      <a:cubicBezTo>
                        <a:pt x="0" y="321350"/>
                        <a:pt x="308144" y="0"/>
                        <a:pt x="6882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00">
                        <a:alpha val="70000"/>
                      </a:srgbClr>
                    </a:gs>
                    <a:gs pos="100000">
                      <a:srgbClr val="FF9900">
                        <a:alpha val="50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reflection blurRad="6350" stA="50000" endA="300" endPos="4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D800F76-43DF-E2BD-1C56-8C73754A3B24}"/>
                    </a:ext>
                  </a:extLst>
                </p:cNvPr>
                <p:cNvGrpSpPr/>
                <p:nvPr/>
              </p:nvGrpSpPr>
              <p:grpSpPr>
                <a:xfrm>
                  <a:off x="4199559" y="751818"/>
                  <a:ext cx="396979" cy="463037"/>
                  <a:chOff x="4236470" y="696861"/>
                  <a:chExt cx="396979" cy="463037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339A7F1-7A7B-6D52-5D22-257BE9A31B78}"/>
                      </a:ext>
                    </a:extLst>
                  </p:cNvPr>
                  <p:cNvSpPr/>
                  <p:nvPr/>
                </p:nvSpPr>
                <p:spPr>
                  <a:xfrm>
                    <a:off x="4236470" y="696861"/>
                    <a:ext cx="396979" cy="4630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272BCE05-DC3A-9FF3-8DCD-E774574CB713}"/>
                      </a:ext>
                    </a:extLst>
                  </p:cNvPr>
                  <p:cNvSpPr/>
                  <p:nvPr/>
                </p:nvSpPr>
                <p:spPr>
                  <a:xfrm>
                    <a:off x="4301148" y="772867"/>
                    <a:ext cx="267623" cy="31102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FF00">
                          <a:alpha val="70000"/>
                        </a:srgbClr>
                      </a:gs>
                      <a:gs pos="100000">
                        <a:srgbClr val="FF9900">
                          <a:alpha val="50000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0020C31-295D-6C7A-8D86-29B6B1832CE3}"/>
                    </a:ext>
                  </a:extLst>
                </p:cNvPr>
                <p:cNvCxnSpPr>
                  <a:cxnSpLocks/>
                  <a:stCxn id="19" idx="4"/>
                  <a:endCxn id="58" idx="0"/>
                </p:cNvCxnSpPr>
                <p:nvPr/>
              </p:nvCxnSpPr>
              <p:spPr>
                <a:xfrm>
                  <a:off x="4398049" y="1214855"/>
                  <a:ext cx="20889" cy="157279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183238-081E-DC6A-7204-16BB8585ED50}"/>
                    </a:ext>
                  </a:extLst>
                </p:cNvPr>
                <p:cNvSpPr/>
                <p:nvPr/>
              </p:nvSpPr>
              <p:spPr>
                <a:xfrm>
                  <a:off x="4407555" y="2787648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186E1F6-43F8-3E56-6DBC-294068202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63567" y="2686564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9B34240-E288-D7DC-8BE7-269DEFB2F1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0647" y="2674502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A0BBBC95-7475-8B27-E30E-B22428973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34" t="2145" r="1591" b="13298"/>
              <a:stretch/>
            </p:blipFill>
            <p:spPr>
              <a:xfrm>
                <a:off x="4163545" y="3726611"/>
                <a:ext cx="473178" cy="45974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  <a:effectLst>
                <a:softEdge rad="112500"/>
              </a:effectLst>
              <a:scene3d>
                <a:camera prst="perspectiveFront"/>
                <a:lightRig rig="threePt" dir="t"/>
              </a:scene3d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6D658E5-9531-16E1-5D31-9B19B24219C4}"/>
                </a:ext>
              </a:extLst>
            </p:cNvPr>
            <p:cNvSpPr txBox="1"/>
            <p:nvPr/>
          </p:nvSpPr>
          <p:spPr>
            <a:xfrm>
              <a:off x="3712102" y="2959745"/>
              <a:ext cx="20399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b="1" i="0" dirty="0"/>
                <a:t>Extracting The</a:t>
              </a:r>
            </a:p>
            <a:p>
              <a:pPr lvl="0"/>
              <a:r>
                <a:rPr lang="en-US" sz="1400" b="1" i="0" dirty="0"/>
                <a:t> Data Using </a:t>
              </a:r>
            </a:p>
            <a:p>
              <a:pPr lvl="0"/>
              <a:r>
                <a:rPr lang="en-US" sz="1400" b="1" i="0" dirty="0"/>
                <a:t>      Regex</a:t>
              </a:r>
              <a:endParaRPr lang="en-IN" sz="1400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BC7D612-AFB5-E868-5588-AD9A31192FFF}"/>
              </a:ext>
            </a:extLst>
          </p:cNvPr>
          <p:cNvGrpSpPr/>
          <p:nvPr/>
        </p:nvGrpSpPr>
        <p:grpSpPr>
          <a:xfrm>
            <a:off x="5193870" y="745635"/>
            <a:ext cx="1498804" cy="4037640"/>
            <a:chOff x="5193870" y="745635"/>
            <a:chExt cx="1498804" cy="403764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55D8148-E14C-A737-ADE2-6A7F95A276C4}"/>
                </a:ext>
              </a:extLst>
            </p:cNvPr>
            <p:cNvGrpSpPr/>
            <p:nvPr/>
          </p:nvGrpSpPr>
          <p:grpSpPr>
            <a:xfrm>
              <a:off x="5193870" y="745635"/>
              <a:ext cx="1498804" cy="4037640"/>
              <a:chOff x="5193870" y="745635"/>
              <a:chExt cx="1498804" cy="403764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D321C89-2F5D-B674-C13A-82867595E534}"/>
                  </a:ext>
                </a:extLst>
              </p:cNvPr>
              <p:cNvGrpSpPr/>
              <p:nvPr/>
            </p:nvGrpSpPr>
            <p:grpSpPr>
              <a:xfrm>
                <a:off x="5193870" y="745635"/>
                <a:ext cx="1498804" cy="4037640"/>
                <a:chOff x="5193870" y="745635"/>
                <a:chExt cx="1498804" cy="4037640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1FCC0EA-E1C7-F9BC-E86E-81BCC6E333F1}"/>
                    </a:ext>
                  </a:extLst>
                </p:cNvPr>
                <p:cNvSpPr/>
                <p:nvPr/>
              </p:nvSpPr>
              <p:spPr>
                <a:xfrm flipH="1">
                  <a:off x="5870902" y="3297243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34BEABC1-075E-5F0A-3AFD-A628989FBA20}"/>
                    </a:ext>
                  </a:extLst>
                </p:cNvPr>
                <p:cNvSpPr/>
                <p:nvPr/>
              </p:nvSpPr>
              <p:spPr>
                <a:xfrm>
                  <a:off x="5193870" y="3278325"/>
                  <a:ext cx="1498804" cy="1504950"/>
                </a:xfrm>
                <a:custGeom>
                  <a:avLst/>
                  <a:gdLst>
                    <a:gd name="connsiteX0" fmla="*/ 688258 w 1376516"/>
                    <a:gd name="connsiteY0" fmla="*/ 148736 h 1435510"/>
                    <a:gd name="connsiteX1" fmla="*/ 630516 w 1376516"/>
                    <a:gd name="connsiteY1" fmla="*/ 211347 h 1435510"/>
                    <a:gd name="connsiteX2" fmla="*/ 688258 w 1376516"/>
                    <a:gd name="connsiteY2" fmla="*/ 273958 h 1435510"/>
                    <a:gd name="connsiteX3" fmla="*/ 746000 w 1376516"/>
                    <a:gd name="connsiteY3" fmla="*/ 211347 h 1435510"/>
                    <a:gd name="connsiteX4" fmla="*/ 688258 w 1376516"/>
                    <a:gd name="connsiteY4" fmla="*/ 148736 h 1435510"/>
                    <a:gd name="connsiteX5" fmla="*/ 688258 w 1376516"/>
                    <a:gd name="connsiteY5" fmla="*/ 0 h 1435510"/>
                    <a:gd name="connsiteX6" fmla="*/ 1376516 w 1376516"/>
                    <a:gd name="connsiteY6" fmla="*/ 717755 h 1435510"/>
                    <a:gd name="connsiteX7" fmla="*/ 688258 w 1376516"/>
                    <a:gd name="connsiteY7" fmla="*/ 1435510 h 1435510"/>
                    <a:gd name="connsiteX8" fmla="*/ 0 w 1376516"/>
                    <a:gd name="connsiteY8" fmla="*/ 717755 h 1435510"/>
                    <a:gd name="connsiteX9" fmla="*/ 688258 w 1376516"/>
                    <a:gd name="connsiteY9" fmla="*/ 0 h 143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6516" h="1435510">
                      <a:moveTo>
                        <a:pt x="688258" y="148736"/>
                      </a:moveTo>
                      <a:cubicBezTo>
                        <a:pt x="656368" y="148736"/>
                        <a:pt x="630516" y="176768"/>
                        <a:pt x="630516" y="211347"/>
                      </a:cubicBezTo>
                      <a:cubicBezTo>
                        <a:pt x="630516" y="245926"/>
                        <a:pt x="656368" y="273958"/>
                        <a:pt x="688258" y="273958"/>
                      </a:cubicBezTo>
                      <a:cubicBezTo>
                        <a:pt x="720148" y="273958"/>
                        <a:pt x="746000" y="245926"/>
                        <a:pt x="746000" y="211347"/>
                      </a:cubicBezTo>
                      <a:cubicBezTo>
                        <a:pt x="746000" y="176768"/>
                        <a:pt x="720148" y="148736"/>
                        <a:pt x="688258" y="148736"/>
                      </a:cubicBezTo>
                      <a:close/>
                      <a:moveTo>
                        <a:pt x="688258" y="0"/>
                      </a:moveTo>
                      <a:cubicBezTo>
                        <a:pt x="1068372" y="0"/>
                        <a:pt x="1376516" y="321350"/>
                        <a:pt x="1376516" y="717755"/>
                      </a:cubicBezTo>
                      <a:cubicBezTo>
                        <a:pt x="1376516" y="1114160"/>
                        <a:pt x="1068372" y="1435510"/>
                        <a:pt x="688258" y="1435510"/>
                      </a:cubicBezTo>
                      <a:cubicBezTo>
                        <a:pt x="308144" y="1435510"/>
                        <a:pt x="0" y="1114160"/>
                        <a:pt x="0" y="717755"/>
                      </a:cubicBezTo>
                      <a:cubicBezTo>
                        <a:pt x="0" y="321350"/>
                        <a:pt x="308144" y="0"/>
                        <a:pt x="6882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FF">
                        <a:alpha val="69804"/>
                      </a:srgbClr>
                    </a:gs>
                    <a:gs pos="100000">
                      <a:srgbClr val="660066">
                        <a:alpha val="49804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reflection blurRad="6350" stA="50000" endA="300" endPos="4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975E4AA-D9A5-E2A3-3F44-01E223C90EE1}"/>
                    </a:ext>
                  </a:extLst>
                </p:cNvPr>
                <p:cNvGrpSpPr/>
                <p:nvPr/>
              </p:nvGrpSpPr>
              <p:grpSpPr>
                <a:xfrm>
                  <a:off x="5724864" y="745635"/>
                  <a:ext cx="396979" cy="463037"/>
                  <a:chOff x="5632036" y="714183"/>
                  <a:chExt cx="396979" cy="463037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4D694D0-3FCF-81C6-6CB1-CB0D53D1313E}"/>
                      </a:ext>
                    </a:extLst>
                  </p:cNvPr>
                  <p:cNvSpPr/>
                  <p:nvPr/>
                </p:nvSpPr>
                <p:spPr>
                  <a:xfrm>
                    <a:off x="5632036" y="714183"/>
                    <a:ext cx="396979" cy="4630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CF2D6C6-374B-CD9D-EC1A-DE44AEC409DA}"/>
                      </a:ext>
                    </a:extLst>
                  </p:cNvPr>
                  <p:cNvSpPr/>
                  <p:nvPr/>
                </p:nvSpPr>
                <p:spPr>
                  <a:xfrm>
                    <a:off x="5696714" y="790189"/>
                    <a:ext cx="267623" cy="31102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FF">
                          <a:alpha val="69804"/>
                        </a:srgbClr>
                      </a:gs>
                      <a:gs pos="100000">
                        <a:srgbClr val="660066">
                          <a:alpha val="49804"/>
                        </a:srgb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C28CF63-E649-87F9-537F-398CB529618B}"/>
                    </a:ext>
                  </a:extLst>
                </p:cNvPr>
                <p:cNvCxnSpPr>
                  <a:cxnSpLocks/>
                  <a:stCxn id="21" idx="4"/>
                  <a:endCxn id="13" idx="5"/>
                </p:cNvCxnSpPr>
                <p:nvPr/>
              </p:nvCxnSpPr>
              <p:spPr>
                <a:xfrm>
                  <a:off x="5923354" y="1208672"/>
                  <a:ext cx="19918" cy="206965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5ED029F7-476B-38E8-9521-DE0ACA5640F8}"/>
                    </a:ext>
                  </a:extLst>
                </p:cNvPr>
                <p:cNvSpPr/>
                <p:nvPr/>
              </p:nvSpPr>
              <p:spPr>
                <a:xfrm>
                  <a:off x="5939614" y="3298317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E225B9B-ACB8-7E63-51F5-7D71113B1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95626" y="3197233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D286226-369E-579B-EB0A-6EF777BEC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82706" y="3185171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AA5073E4-3290-908D-21B3-2D48FB8406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 t="37904" r="62123" b="50000"/>
              <a:stretch/>
            </p:blipFill>
            <p:spPr>
              <a:xfrm>
                <a:off x="5586566" y="4088054"/>
                <a:ext cx="723680" cy="647796"/>
              </a:xfrm>
              <a:prstGeom prst="ellipse">
                <a:avLst/>
              </a:prstGeom>
              <a:ln>
                <a:solidFill>
                  <a:schemeClr val="tx2"/>
                </a:solidFill>
              </a:ln>
              <a:effectLst>
                <a:softEdge rad="112500"/>
              </a:effectLst>
              <a:scene3d>
                <a:camera prst="perspectiveFront"/>
                <a:lightRig rig="threePt" dir="t"/>
              </a:scene3d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DFDCC37-A01D-2EB3-9951-6F508CA90B75}"/>
                </a:ext>
              </a:extLst>
            </p:cNvPr>
            <p:cNvSpPr txBox="1"/>
            <p:nvPr/>
          </p:nvSpPr>
          <p:spPr>
            <a:xfrm>
              <a:off x="5494793" y="3533727"/>
              <a:ext cx="1109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/>
                <a:t>Cleaning The Data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2F2885-0CBD-0721-CA84-34464186A845}"/>
              </a:ext>
            </a:extLst>
          </p:cNvPr>
          <p:cNvGrpSpPr/>
          <p:nvPr/>
        </p:nvGrpSpPr>
        <p:grpSpPr>
          <a:xfrm>
            <a:off x="6676824" y="745635"/>
            <a:ext cx="1498804" cy="3448474"/>
            <a:chOff x="6677220" y="751835"/>
            <a:chExt cx="1498804" cy="344847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4D01C74-657D-44C3-3033-79164E0101A3}"/>
                </a:ext>
              </a:extLst>
            </p:cNvPr>
            <p:cNvGrpSpPr/>
            <p:nvPr/>
          </p:nvGrpSpPr>
          <p:grpSpPr>
            <a:xfrm>
              <a:off x="6677220" y="751835"/>
              <a:ext cx="1498804" cy="3448474"/>
              <a:chOff x="6677220" y="751835"/>
              <a:chExt cx="1498804" cy="344847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EFA0F40-A80B-39D1-AA74-7E1747A8313B}"/>
                  </a:ext>
                </a:extLst>
              </p:cNvPr>
              <p:cNvGrpSpPr/>
              <p:nvPr/>
            </p:nvGrpSpPr>
            <p:grpSpPr>
              <a:xfrm>
                <a:off x="6677220" y="751835"/>
                <a:ext cx="1498804" cy="3427617"/>
                <a:chOff x="6677220" y="751835"/>
                <a:chExt cx="1498804" cy="3427617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71A5F3AE-373E-100E-5AD0-BB1B5E0FC551}"/>
                    </a:ext>
                  </a:extLst>
                </p:cNvPr>
                <p:cNvSpPr/>
                <p:nvPr/>
              </p:nvSpPr>
              <p:spPr>
                <a:xfrm flipH="1">
                  <a:off x="7355536" y="2693420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61679FE-0AEF-5B8A-5203-B1C49F11CC88}"/>
                    </a:ext>
                  </a:extLst>
                </p:cNvPr>
                <p:cNvSpPr/>
                <p:nvPr/>
              </p:nvSpPr>
              <p:spPr>
                <a:xfrm>
                  <a:off x="6677220" y="2674502"/>
                  <a:ext cx="1498804" cy="1504950"/>
                </a:xfrm>
                <a:custGeom>
                  <a:avLst/>
                  <a:gdLst>
                    <a:gd name="connsiteX0" fmla="*/ 688258 w 1376516"/>
                    <a:gd name="connsiteY0" fmla="*/ 148736 h 1435510"/>
                    <a:gd name="connsiteX1" fmla="*/ 630516 w 1376516"/>
                    <a:gd name="connsiteY1" fmla="*/ 211347 h 1435510"/>
                    <a:gd name="connsiteX2" fmla="*/ 688258 w 1376516"/>
                    <a:gd name="connsiteY2" fmla="*/ 273958 h 1435510"/>
                    <a:gd name="connsiteX3" fmla="*/ 746000 w 1376516"/>
                    <a:gd name="connsiteY3" fmla="*/ 211347 h 1435510"/>
                    <a:gd name="connsiteX4" fmla="*/ 688258 w 1376516"/>
                    <a:gd name="connsiteY4" fmla="*/ 148736 h 1435510"/>
                    <a:gd name="connsiteX5" fmla="*/ 688258 w 1376516"/>
                    <a:gd name="connsiteY5" fmla="*/ 0 h 1435510"/>
                    <a:gd name="connsiteX6" fmla="*/ 1376516 w 1376516"/>
                    <a:gd name="connsiteY6" fmla="*/ 717755 h 1435510"/>
                    <a:gd name="connsiteX7" fmla="*/ 688258 w 1376516"/>
                    <a:gd name="connsiteY7" fmla="*/ 1435510 h 1435510"/>
                    <a:gd name="connsiteX8" fmla="*/ 0 w 1376516"/>
                    <a:gd name="connsiteY8" fmla="*/ 717755 h 1435510"/>
                    <a:gd name="connsiteX9" fmla="*/ 688258 w 1376516"/>
                    <a:gd name="connsiteY9" fmla="*/ 0 h 143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6516" h="1435510">
                      <a:moveTo>
                        <a:pt x="688258" y="148736"/>
                      </a:moveTo>
                      <a:cubicBezTo>
                        <a:pt x="656368" y="148736"/>
                        <a:pt x="630516" y="176768"/>
                        <a:pt x="630516" y="211347"/>
                      </a:cubicBezTo>
                      <a:cubicBezTo>
                        <a:pt x="630516" y="245926"/>
                        <a:pt x="656368" y="273958"/>
                        <a:pt x="688258" y="273958"/>
                      </a:cubicBezTo>
                      <a:cubicBezTo>
                        <a:pt x="720148" y="273958"/>
                        <a:pt x="746000" y="245926"/>
                        <a:pt x="746000" y="211347"/>
                      </a:cubicBezTo>
                      <a:cubicBezTo>
                        <a:pt x="746000" y="176768"/>
                        <a:pt x="720148" y="148736"/>
                        <a:pt x="688258" y="148736"/>
                      </a:cubicBezTo>
                      <a:close/>
                      <a:moveTo>
                        <a:pt x="688258" y="0"/>
                      </a:moveTo>
                      <a:cubicBezTo>
                        <a:pt x="1068372" y="0"/>
                        <a:pt x="1376516" y="321350"/>
                        <a:pt x="1376516" y="717755"/>
                      </a:cubicBezTo>
                      <a:cubicBezTo>
                        <a:pt x="1376516" y="1114160"/>
                        <a:pt x="1068372" y="1435510"/>
                        <a:pt x="688258" y="1435510"/>
                      </a:cubicBezTo>
                      <a:cubicBezTo>
                        <a:pt x="308144" y="1435510"/>
                        <a:pt x="0" y="1114160"/>
                        <a:pt x="0" y="717755"/>
                      </a:cubicBezTo>
                      <a:cubicBezTo>
                        <a:pt x="0" y="321350"/>
                        <a:pt x="308144" y="0"/>
                        <a:pt x="68825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99FF">
                        <a:alpha val="69804"/>
                      </a:srgbClr>
                    </a:gs>
                    <a:gs pos="100000">
                      <a:srgbClr val="0033CC">
                        <a:alpha val="49804"/>
                      </a:srgb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reflection blurRad="6350" stA="50000" endA="300" endPos="41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85D84EC-5A96-FA7F-5BAE-2432C8CC6D9A}"/>
                    </a:ext>
                  </a:extLst>
                </p:cNvPr>
                <p:cNvGrpSpPr/>
                <p:nvPr/>
              </p:nvGrpSpPr>
              <p:grpSpPr>
                <a:xfrm>
                  <a:off x="7228133" y="751835"/>
                  <a:ext cx="396979" cy="463037"/>
                  <a:chOff x="7036130" y="716180"/>
                  <a:chExt cx="396979" cy="463037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028DB4A-2C87-DB97-5B18-2E6C1B6D73B7}"/>
                      </a:ext>
                    </a:extLst>
                  </p:cNvPr>
                  <p:cNvSpPr/>
                  <p:nvPr/>
                </p:nvSpPr>
                <p:spPr>
                  <a:xfrm>
                    <a:off x="7036130" y="716180"/>
                    <a:ext cx="396979" cy="4630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3E92D5F-9F99-DAEE-8B4B-584AE3C54EAD}"/>
                      </a:ext>
                    </a:extLst>
                  </p:cNvPr>
                  <p:cNvSpPr/>
                  <p:nvPr/>
                </p:nvSpPr>
                <p:spPr>
                  <a:xfrm>
                    <a:off x="7100808" y="792186"/>
                    <a:ext cx="267623" cy="31102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99FF">
                          <a:alpha val="69804"/>
                        </a:srgbClr>
                      </a:gs>
                      <a:gs pos="100000">
                        <a:srgbClr val="0033CC">
                          <a:alpha val="49804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E6C47A-F58E-FFBE-60A5-FDAA9706966B}"/>
                    </a:ext>
                  </a:extLst>
                </p:cNvPr>
                <p:cNvCxnSpPr>
                  <a:cxnSpLocks/>
                  <a:stCxn id="23" idx="4"/>
                  <a:endCxn id="14" idx="5"/>
                </p:cNvCxnSpPr>
                <p:nvPr/>
              </p:nvCxnSpPr>
              <p:spPr>
                <a:xfrm flipH="1">
                  <a:off x="7426622" y="1214872"/>
                  <a:ext cx="1" cy="145963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85BFDDD6-27D5-A21F-24B1-1CB6CE0E6F18}"/>
                    </a:ext>
                  </a:extLst>
                </p:cNvPr>
                <p:cNvSpPr/>
                <p:nvPr/>
              </p:nvSpPr>
              <p:spPr>
                <a:xfrm>
                  <a:off x="7424248" y="2694494"/>
                  <a:ext cx="49449" cy="147973"/>
                </a:xfrm>
                <a:custGeom>
                  <a:avLst/>
                  <a:gdLst>
                    <a:gd name="connsiteX0" fmla="*/ 11383 w 49449"/>
                    <a:gd name="connsiteY0" fmla="*/ 0 h 147973"/>
                    <a:gd name="connsiteX1" fmla="*/ 49324 w 49449"/>
                    <a:gd name="connsiteY1" fmla="*/ 94855 h 147973"/>
                    <a:gd name="connsiteX2" fmla="*/ 0 w 49449"/>
                    <a:gd name="connsiteY2" fmla="*/ 147973 h 147973"/>
                    <a:gd name="connsiteX3" fmla="*/ 0 w 49449"/>
                    <a:gd name="connsiteY3" fmla="*/ 147973 h 147973"/>
                    <a:gd name="connsiteX4" fmla="*/ 0 w 49449"/>
                    <a:gd name="connsiteY4" fmla="*/ 147973 h 14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49" h="147973">
                      <a:moveTo>
                        <a:pt x="11383" y="0"/>
                      </a:moveTo>
                      <a:cubicBezTo>
                        <a:pt x="31302" y="35096"/>
                        <a:pt x="51221" y="70193"/>
                        <a:pt x="49324" y="94855"/>
                      </a:cubicBezTo>
                      <a:cubicBezTo>
                        <a:pt x="47427" y="119517"/>
                        <a:pt x="0" y="147973"/>
                        <a:pt x="0" y="147973"/>
                      </a:cubicBezTo>
                      <a:lnTo>
                        <a:pt x="0" y="147973"/>
                      </a:lnTo>
                      <a:lnTo>
                        <a:pt x="0" y="147973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D011413-6989-C05B-DD87-E41F27911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0260" y="2593410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579C35A-8CA8-53ED-13B5-7534B71A3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7340" y="2581348"/>
                  <a:ext cx="117448" cy="7481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3FFF8A5-2AF1-BBC7-530C-DFFAEC3AE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42" t="40973" r="62122" b="49165"/>
              <a:stretch/>
            </p:blipFill>
            <p:spPr>
              <a:xfrm>
                <a:off x="7085370" y="3534638"/>
                <a:ext cx="658084" cy="665671"/>
              </a:xfrm>
              <a:prstGeom prst="ellipse">
                <a:avLst/>
              </a:prstGeom>
              <a:ln>
                <a:solidFill>
                  <a:srgbClr val="FFFF00"/>
                </a:solidFill>
              </a:ln>
              <a:effectLst>
                <a:softEdge rad="112500"/>
              </a:effectLst>
              <a:scene3d>
                <a:camera prst="perspectiveFront"/>
                <a:lightRig rig="threePt" dir="t"/>
              </a:scene3d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7998C95-208C-E6B9-4F85-2FC71E76A94C}"/>
                </a:ext>
              </a:extLst>
            </p:cNvPr>
            <p:cNvSpPr txBox="1"/>
            <p:nvPr/>
          </p:nvSpPr>
          <p:spPr>
            <a:xfrm>
              <a:off x="6754643" y="2810380"/>
              <a:ext cx="12839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/>
                <a:t>Exploratory   Data Analysis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5BCFA-C2A0-B375-D2BC-F1B0AA2C828E}"/>
              </a:ext>
            </a:extLst>
          </p:cNvPr>
          <p:cNvSpPr txBox="1"/>
          <p:nvPr/>
        </p:nvSpPr>
        <p:spPr>
          <a:xfrm>
            <a:off x="235670" y="150999"/>
            <a:ext cx="645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: </a:t>
            </a:r>
          </a:p>
        </p:txBody>
      </p:sp>
    </p:spTree>
    <p:extLst>
      <p:ext uri="{BB962C8B-B14F-4D97-AF65-F5344CB8AC3E}">
        <p14:creationId xmlns:p14="http://schemas.microsoft.com/office/powerpoint/2010/main" val="399498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51215F-1229-C071-15CB-80586757D0EC}"/>
              </a:ext>
            </a:extLst>
          </p:cNvPr>
          <p:cNvSpPr txBox="1"/>
          <p:nvPr/>
        </p:nvSpPr>
        <p:spPr>
          <a:xfrm>
            <a:off x="3919538" y="295275"/>
            <a:ext cx="435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we used to scrap the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41665-D633-E7C2-EDE0-CE3A961AE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6" r="1129" b="7097"/>
          <a:stretch/>
        </p:blipFill>
        <p:spPr>
          <a:xfrm>
            <a:off x="806245" y="1297858"/>
            <a:ext cx="10058400" cy="47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0B7E0-3D0B-EF9A-7DAC-03545FC2812B}"/>
              </a:ext>
            </a:extLst>
          </p:cNvPr>
          <p:cNvSpPr txBox="1"/>
          <p:nvPr/>
        </p:nvSpPr>
        <p:spPr>
          <a:xfrm>
            <a:off x="4029959" y="486658"/>
            <a:ext cx="413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After Scraping - Raw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F0763-81BB-A698-9A2A-DB3FE6AF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29178" r="13533" b="24448"/>
          <a:stretch/>
        </p:blipFill>
        <p:spPr>
          <a:xfrm>
            <a:off x="1612490" y="1337187"/>
            <a:ext cx="9045678" cy="43556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3803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36EC6-4041-8BF6-3E92-829CA69AD432}"/>
              </a:ext>
            </a:extLst>
          </p:cNvPr>
          <p:cNvSpPr txBox="1"/>
          <p:nvPr/>
        </p:nvSpPr>
        <p:spPr>
          <a:xfrm>
            <a:off x="3913694" y="435220"/>
            <a:ext cx="4364611" cy="369332"/>
          </a:xfrm>
          <a:prstGeom prst="rect">
            <a:avLst/>
          </a:prstGeom>
          <a:gradFill>
            <a:gsLst>
              <a:gs pos="0">
                <a:srgbClr val="FF66FF"/>
              </a:gs>
              <a:gs pos="100000">
                <a:srgbClr val="660066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Regular Expression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18B26-E03B-0308-F596-CE6F9BE2A6B2}"/>
              </a:ext>
            </a:extLst>
          </p:cNvPr>
          <p:cNvSpPr txBox="1"/>
          <p:nvPr/>
        </p:nvSpPr>
        <p:spPr>
          <a:xfrm>
            <a:off x="848905" y="1345716"/>
            <a:ext cx="895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 using regex we extracted the details/data and put them into different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DD34C-E232-7637-0C28-C6DA1E1F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25115" r="13387" b="20326"/>
          <a:stretch/>
        </p:blipFill>
        <p:spPr>
          <a:xfrm>
            <a:off x="1258528" y="2015613"/>
            <a:ext cx="9635613" cy="39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72BE8A1-B859-F974-F11B-14DC13F8F99D}"/>
              </a:ext>
            </a:extLst>
          </p:cNvPr>
          <p:cNvSpPr txBox="1"/>
          <p:nvPr/>
        </p:nvSpPr>
        <p:spPr>
          <a:xfrm>
            <a:off x="3261186" y="21272"/>
            <a:ext cx="5439266" cy="400110"/>
          </a:xfrm>
          <a:prstGeom prst="rect">
            <a:avLst/>
          </a:prstGeom>
          <a:gradFill>
            <a:gsLst>
              <a:gs pos="0">
                <a:srgbClr val="CC0066"/>
              </a:gs>
              <a:gs pos="100000">
                <a:srgbClr val="660066"/>
              </a:gs>
            </a:gsLst>
            <a:lin ang="5400000" scaled="1"/>
          </a:gradFill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The Data 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E37249F-2894-EA9C-3E17-7055E15A5F3B}"/>
              </a:ext>
            </a:extLst>
          </p:cNvPr>
          <p:cNvGrpSpPr/>
          <p:nvPr/>
        </p:nvGrpSpPr>
        <p:grpSpPr>
          <a:xfrm>
            <a:off x="2502402" y="2094004"/>
            <a:ext cx="1454221" cy="1540204"/>
            <a:chOff x="2492835" y="2121619"/>
            <a:chExt cx="1454221" cy="15402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45ED3E-B85B-0EAA-398B-09104BAF58AA}"/>
                </a:ext>
              </a:extLst>
            </p:cNvPr>
            <p:cNvGrpSpPr/>
            <p:nvPr/>
          </p:nvGrpSpPr>
          <p:grpSpPr>
            <a:xfrm>
              <a:off x="2492835" y="2121619"/>
              <a:ext cx="1454221" cy="1540204"/>
              <a:chOff x="3308165" y="2286000"/>
              <a:chExt cx="1701985" cy="17335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25AE56-611C-737E-1C75-4FB6039FCE5A}"/>
                  </a:ext>
                </a:extLst>
              </p:cNvPr>
              <p:cNvSpPr/>
              <p:nvPr/>
            </p:nvSpPr>
            <p:spPr>
              <a:xfrm rot="18104435">
                <a:off x="3255167" y="2509435"/>
                <a:ext cx="576263" cy="4702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E63381-2AF6-FA8E-59E4-BF01E8E7A079}"/>
                  </a:ext>
                </a:extLst>
              </p:cNvPr>
              <p:cNvSpPr/>
              <p:nvPr/>
            </p:nvSpPr>
            <p:spPr>
              <a:xfrm>
                <a:off x="3400425" y="2286000"/>
                <a:ext cx="1609725" cy="1733550"/>
              </a:xfrm>
              <a:prstGeom prst="ellipse">
                <a:avLst/>
              </a:prstGeom>
              <a:gradFill flip="none" rotWithShape="1">
                <a:gsLst>
                  <a:gs pos="64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6E9EB-04EB-BD1C-EC0E-53D7366C1BFB}"/>
                  </a:ext>
                </a:extLst>
              </p:cNvPr>
              <p:cNvSpPr/>
              <p:nvPr/>
            </p:nvSpPr>
            <p:spPr>
              <a:xfrm>
                <a:off x="3543299" y="2457450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CC006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A1EB08-3550-3DC2-F548-F0E39DDFDF78}"/>
                  </a:ext>
                </a:extLst>
              </p:cNvPr>
              <p:cNvSpPr/>
              <p:nvPr/>
            </p:nvSpPr>
            <p:spPr>
              <a:xfrm rot="10142392">
                <a:off x="3408178" y="2332254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00CC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462EEB-4291-3A6F-4DBC-2E970A339700}"/>
                  </a:ext>
                </a:extLst>
              </p:cNvPr>
              <p:cNvSpPr/>
              <p:nvPr/>
            </p:nvSpPr>
            <p:spPr>
              <a:xfrm rot="19085679">
                <a:off x="3672361" y="2694508"/>
                <a:ext cx="576263" cy="3048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59280AF-C370-BCDB-017D-1AEF6DF542B3}"/>
                </a:ext>
              </a:extLst>
            </p:cNvPr>
            <p:cNvGrpSpPr/>
            <p:nvPr/>
          </p:nvGrpSpPr>
          <p:grpSpPr>
            <a:xfrm>
              <a:off x="2728240" y="2229214"/>
              <a:ext cx="1127609" cy="1180394"/>
              <a:chOff x="2718519" y="2232797"/>
              <a:chExt cx="1127609" cy="1180394"/>
            </a:xfrm>
          </p:grpSpPr>
          <p:pic>
            <p:nvPicPr>
              <p:cNvPr id="57" name="Graphic 56" descr="Checklist with solid fill">
                <a:extLst>
                  <a:ext uri="{FF2B5EF4-FFF2-40B4-BE49-F238E27FC236}">
                    <a16:creationId xmlns:a16="http://schemas.microsoft.com/office/drawing/2014/main" id="{CC22A673-2256-EF04-2BA3-10CC7F0D0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65706" y="2232797"/>
                <a:ext cx="291302" cy="291302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59C8B1F-612F-6E41-BAA7-FC008E040998}"/>
                  </a:ext>
                </a:extLst>
              </p:cNvPr>
              <p:cNvSpPr txBox="1"/>
              <p:nvPr/>
            </p:nvSpPr>
            <p:spPr>
              <a:xfrm>
                <a:off x="3286920" y="2372357"/>
                <a:ext cx="55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02</a:t>
                </a:r>
                <a:endParaRPr lang="en-IN" sz="2000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7B0C835-DCF7-F8FC-B72D-0763F8EAFCC0}"/>
                  </a:ext>
                </a:extLst>
              </p:cNvPr>
              <p:cNvSpPr txBox="1"/>
              <p:nvPr/>
            </p:nvSpPr>
            <p:spPr>
              <a:xfrm>
                <a:off x="2718519" y="2582194"/>
                <a:ext cx="10853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/>
                  <a:t>Rename the columns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B7A6E7E-506E-1AE4-48D2-CD89C9B3BE20}"/>
              </a:ext>
            </a:extLst>
          </p:cNvPr>
          <p:cNvGrpSpPr/>
          <p:nvPr/>
        </p:nvGrpSpPr>
        <p:grpSpPr>
          <a:xfrm>
            <a:off x="495270" y="550678"/>
            <a:ext cx="1701985" cy="1733550"/>
            <a:chOff x="498197" y="499247"/>
            <a:chExt cx="1701985" cy="17335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916E02-3E1A-F8D7-3A40-64314291E164}"/>
                </a:ext>
              </a:extLst>
            </p:cNvPr>
            <p:cNvGrpSpPr/>
            <p:nvPr/>
          </p:nvGrpSpPr>
          <p:grpSpPr>
            <a:xfrm>
              <a:off x="498197" y="499247"/>
              <a:ext cx="1701985" cy="1733550"/>
              <a:chOff x="3308165" y="2286000"/>
              <a:chExt cx="1701985" cy="17335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396A09-3DC8-2E7B-F471-E7CA8611D6A8}"/>
                  </a:ext>
                </a:extLst>
              </p:cNvPr>
              <p:cNvSpPr/>
              <p:nvPr/>
            </p:nvSpPr>
            <p:spPr>
              <a:xfrm rot="18104435">
                <a:off x="3255167" y="2509435"/>
                <a:ext cx="576263" cy="4702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2C15B7B-B63A-C568-402E-9AFEC151A9B8}"/>
                  </a:ext>
                </a:extLst>
              </p:cNvPr>
              <p:cNvSpPr/>
              <p:nvPr/>
            </p:nvSpPr>
            <p:spPr>
              <a:xfrm>
                <a:off x="3400425" y="2286000"/>
                <a:ext cx="1609725" cy="1733550"/>
              </a:xfrm>
              <a:prstGeom prst="ellipse">
                <a:avLst/>
              </a:prstGeom>
              <a:gradFill flip="none" rotWithShape="1">
                <a:gsLst>
                  <a:gs pos="64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CFE0201-4F5C-E2FA-BFD9-01670FFCA924}"/>
                  </a:ext>
                </a:extLst>
              </p:cNvPr>
              <p:cNvSpPr/>
              <p:nvPr/>
            </p:nvSpPr>
            <p:spPr>
              <a:xfrm>
                <a:off x="3543299" y="2457450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CC006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7DD2413-9C6C-2C77-4C0E-283015455D62}"/>
                  </a:ext>
                </a:extLst>
              </p:cNvPr>
              <p:cNvSpPr/>
              <p:nvPr/>
            </p:nvSpPr>
            <p:spPr>
              <a:xfrm rot="10142392">
                <a:off x="3408178" y="2332254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00CC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968D1-EAE6-E4D5-B886-74241BC82357}"/>
                  </a:ext>
                </a:extLst>
              </p:cNvPr>
              <p:cNvSpPr/>
              <p:nvPr/>
            </p:nvSpPr>
            <p:spPr>
              <a:xfrm rot="19085679">
                <a:off x="3672361" y="2694508"/>
                <a:ext cx="576263" cy="3048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49" name="Graphic 48" descr="Statistics with solid fill">
              <a:extLst>
                <a:ext uri="{FF2B5EF4-FFF2-40B4-BE49-F238E27FC236}">
                  <a16:creationId xmlns:a16="http://schemas.microsoft.com/office/drawing/2014/main" id="{E6E4CC9D-3217-1676-10D5-8002E3AB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04230" y="562749"/>
              <a:ext cx="288358" cy="28835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3F2B5E-8EC2-9DF2-53D4-EAA21243B70C}"/>
                </a:ext>
              </a:extLst>
            </p:cNvPr>
            <p:cNvSpPr txBox="1"/>
            <p:nvPr/>
          </p:nvSpPr>
          <p:spPr>
            <a:xfrm>
              <a:off x="1180035" y="834437"/>
              <a:ext cx="55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01</a:t>
              </a:r>
              <a:endParaRPr lang="en-IN" sz="2000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C91845-A200-B65A-87E2-5B7BB8ADCFC7}"/>
                </a:ext>
              </a:extLst>
            </p:cNvPr>
            <p:cNvSpPr txBox="1"/>
            <p:nvPr/>
          </p:nvSpPr>
          <p:spPr>
            <a:xfrm>
              <a:off x="779279" y="1088229"/>
              <a:ext cx="1144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/>
                <a:t>Remove rows &amp; columns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D5BEF-6409-51A5-909D-592592709A1A}"/>
              </a:ext>
            </a:extLst>
          </p:cNvPr>
          <p:cNvGrpSpPr/>
          <p:nvPr/>
        </p:nvGrpSpPr>
        <p:grpSpPr>
          <a:xfrm>
            <a:off x="6444741" y="1951175"/>
            <a:ext cx="1381125" cy="1425511"/>
            <a:chOff x="6425525" y="1895008"/>
            <a:chExt cx="1381125" cy="14255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34D9DD-D7FE-DD3C-3043-EB9F260C44BF}"/>
                </a:ext>
              </a:extLst>
            </p:cNvPr>
            <p:cNvGrpSpPr/>
            <p:nvPr/>
          </p:nvGrpSpPr>
          <p:grpSpPr>
            <a:xfrm>
              <a:off x="6425525" y="1911886"/>
              <a:ext cx="1381125" cy="1408633"/>
              <a:chOff x="3308165" y="2286000"/>
              <a:chExt cx="1701985" cy="173355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3A1DFE4-3EAA-8FA7-08FF-50E7E0A9CA99}"/>
                  </a:ext>
                </a:extLst>
              </p:cNvPr>
              <p:cNvSpPr/>
              <p:nvPr/>
            </p:nvSpPr>
            <p:spPr>
              <a:xfrm rot="18104435">
                <a:off x="3255167" y="2509435"/>
                <a:ext cx="576263" cy="47026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9977CC9-A067-4A99-0F84-0B802A7AE01F}"/>
                  </a:ext>
                </a:extLst>
              </p:cNvPr>
              <p:cNvSpPr/>
              <p:nvPr/>
            </p:nvSpPr>
            <p:spPr>
              <a:xfrm>
                <a:off x="3400425" y="2286000"/>
                <a:ext cx="1609725" cy="1733550"/>
              </a:xfrm>
              <a:prstGeom prst="ellipse">
                <a:avLst/>
              </a:prstGeom>
              <a:gradFill flip="none" rotWithShape="1">
                <a:gsLst>
                  <a:gs pos="64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E15983-1589-2089-2A36-86BA53828C27}"/>
                  </a:ext>
                </a:extLst>
              </p:cNvPr>
              <p:cNvSpPr/>
              <p:nvPr/>
            </p:nvSpPr>
            <p:spPr>
              <a:xfrm>
                <a:off x="3543299" y="2457450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CC006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E384E9-3C19-A01E-A173-9DC4CEBE0585}"/>
                  </a:ext>
                </a:extLst>
              </p:cNvPr>
              <p:cNvSpPr/>
              <p:nvPr/>
            </p:nvSpPr>
            <p:spPr>
              <a:xfrm rot="10142392">
                <a:off x="3408178" y="2332254"/>
                <a:ext cx="1466851" cy="1562100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00CC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6246E49-E266-9D33-1314-457468961723}"/>
                  </a:ext>
                </a:extLst>
              </p:cNvPr>
              <p:cNvSpPr/>
              <p:nvPr/>
            </p:nvSpPr>
            <p:spPr>
              <a:xfrm rot="19085679">
                <a:off x="3672361" y="2694508"/>
                <a:ext cx="576263" cy="3048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55" name="Graphic 54" descr="Bank with solid fill">
              <a:extLst>
                <a:ext uri="{FF2B5EF4-FFF2-40B4-BE49-F238E27FC236}">
                  <a16:creationId xmlns:a16="http://schemas.microsoft.com/office/drawing/2014/main" id="{EC4CA7BE-EF79-28D9-A044-8F587C8E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5421" y="1895008"/>
              <a:ext cx="331617" cy="33161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751C2-E7CD-DF83-478A-0C1C5AC844EC}"/>
                </a:ext>
              </a:extLst>
            </p:cNvPr>
            <p:cNvSpPr txBox="1"/>
            <p:nvPr/>
          </p:nvSpPr>
          <p:spPr>
            <a:xfrm>
              <a:off x="7234867" y="2105953"/>
              <a:ext cx="51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04</a:t>
              </a:r>
              <a:endParaRPr lang="en-IN" sz="20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6764CF-5BCB-9A96-35AD-3120191827AA}"/>
                </a:ext>
              </a:extLst>
            </p:cNvPr>
            <p:cNvSpPr txBox="1"/>
            <p:nvPr/>
          </p:nvSpPr>
          <p:spPr>
            <a:xfrm>
              <a:off x="6554723" y="2334445"/>
              <a:ext cx="11975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err="1"/>
                <a:t>Replaced</a:t>
              </a:r>
              <a:r>
                <a:rPr lang="en-IN" sz="1400" dirty="0" err="1"/>
                <a:t>unwanted</a:t>
              </a:r>
              <a:r>
                <a:rPr lang="en-IN" sz="1400" dirty="0"/>
                <a:t> </a:t>
              </a:r>
              <a:r>
                <a:rPr lang="en-IN" sz="1600" dirty="0"/>
                <a:t>things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F6EF917-8B93-6E42-8843-0693001E92C1}"/>
              </a:ext>
            </a:extLst>
          </p:cNvPr>
          <p:cNvGrpSpPr/>
          <p:nvPr/>
        </p:nvGrpSpPr>
        <p:grpSpPr>
          <a:xfrm>
            <a:off x="4237112" y="719931"/>
            <a:ext cx="1542971" cy="1540204"/>
            <a:chOff x="3831486" y="661500"/>
            <a:chExt cx="1542971" cy="1540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68380E-29F7-364F-E767-D2CA2BFC13FB}"/>
                </a:ext>
              </a:extLst>
            </p:cNvPr>
            <p:cNvGrpSpPr/>
            <p:nvPr/>
          </p:nvGrpSpPr>
          <p:grpSpPr>
            <a:xfrm>
              <a:off x="3831486" y="661500"/>
              <a:ext cx="1542971" cy="1540204"/>
              <a:chOff x="4943473" y="732461"/>
              <a:chExt cx="1542971" cy="154020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8BC124-399D-283B-138C-DC6173AE29F2}"/>
                  </a:ext>
                </a:extLst>
              </p:cNvPr>
              <p:cNvSpPr/>
              <p:nvPr/>
            </p:nvSpPr>
            <p:spPr>
              <a:xfrm rot="18104435">
                <a:off x="4900643" y="926719"/>
                <a:ext cx="511991" cy="4263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71209A0-2839-00E1-EBF6-6FE0112BFF7E}"/>
                  </a:ext>
                </a:extLst>
              </p:cNvPr>
              <p:cNvSpPr/>
              <p:nvPr/>
            </p:nvSpPr>
            <p:spPr>
              <a:xfrm>
                <a:off x="5027113" y="732461"/>
                <a:ext cx="1459331" cy="1540204"/>
              </a:xfrm>
              <a:prstGeom prst="ellipse">
                <a:avLst/>
              </a:prstGeom>
              <a:gradFill flip="none" rotWithShape="1">
                <a:gsLst>
                  <a:gs pos="64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DB77E1-1F9A-15A0-34C5-C4C49CD903A6}"/>
                  </a:ext>
                </a:extLst>
              </p:cNvPr>
              <p:cNvSpPr/>
              <p:nvPr/>
            </p:nvSpPr>
            <p:spPr>
              <a:xfrm>
                <a:off x="5156639" y="884789"/>
                <a:ext cx="1329805" cy="1387876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00B0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BF855C-7738-C2E1-B784-925EAB9375CF}"/>
                  </a:ext>
                </a:extLst>
              </p:cNvPr>
              <p:cNvSpPr/>
              <p:nvPr/>
            </p:nvSpPr>
            <p:spPr>
              <a:xfrm rot="10142392">
                <a:off x="5034142" y="773556"/>
                <a:ext cx="1329805" cy="1387876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17834BA-53A1-3111-A2D9-C8C149BECD59}"/>
                  </a:ext>
                </a:extLst>
              </p:cNvPr>
              <p:cNvSpPr/>
              <p:nvPr/>
            </p:nvSpPr>
            <p:spPr>
              <a:xfrm rot="19085679">
                <a:off x="5273643" y="1095407"/>
                <a:ext cx="522424" cy="27080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47" name="Graphic 46" descr="Bullseye with solid fill">
              <a:extLst>
                <a:ext uri="{FF2B5EF4-FFF2-40B4-BE49-F238E27FC236}">
                  <a16:creationId xmlns:a16="http://schemas.microsoft.com/office/drawing/2014/main" id="{F995FE1A-D2FC-4021-039A-A2008831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06" y="758682"/>
              <a:ext cx="279549" cy="27954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F3FD49B-14F5-7831-C450-07E1AA68F353}"/>
                </a:ext>
              </a:extLst>
            </p:cNvPr>
            <p:cNvSpPr txBox="1"/>
            <p:nvPr/>
          </p:nvSpPr>
          <p:spPr>
            <a:xfrm>
              <a:off x="4736003" y="845270"/>
              <a:ext cx="559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03</a:t>
              </a:r>
              <a:endParaRPr lang="en-IN" sz="20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506B89-2A73-14C2-3684-BB1B64CC0670}"/>
                </a:ext>
              </a:extLst>
            </p:cNvPr>
            <p:cNvSpPr txBox="1"/>
            <p:nvPr/>
          </p:nvSpPr>
          <p:spPr>
            <a:xfrm>
              <a:off x="4045178" y="1092877"/>
              <a:ext cx="12191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/>
                <a:t>Put the columns</a:t>
              </a:r>
            </a:p>
            <a:p>
              <a:pPr algn="ctr"/>
              <a:r>
                <a:rPr lang="en-IN" sz="1600" dirty="0"/>
                <a:t>In an</a:t>
              </a:r>
            </a:p>
            <a:p>
              <a:pPr algn="ctr"/>
              <a:r>
                <a:rPr lang="en-IN" sz="1600" dirty="0"/>
                <a:t>order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9FB5F-3978-5524-ED5D-2FCFE879492D}"/>
              </a:ext>
            </a:extLst>
          </p:cNvPr>
          <p:cNvGrpSpPr/>
          <p:nvPr/>
        </p:nvGrpSpPr>
        <p:grpSpPr>
          <a:xfrm>
            <a:off x="8113740" y="902538"/>
            <a:ext cx="1542971" cy="1540204"/>
            <a:chOff x="8114244" y="877384"/>
            <a:chExt cx="1542971" cy="154020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993DED-8405-CCD8-EA77-B499AF642057}"/>
                </a:ext>
              </a:extLst>
            </p:cNvPr>
            <p:cNvGrpSpPr/>
            <p:nvPr/>
          </p:nvGrpSpPr>
          <p:grpSpPr>
            <a:xfrm>
              <a:off x="8114244" y="877384"/>
              <a:ext cx="1542971" cy="1540204"/>
              <a:chOff x="7369552" y="372346"/>
              <a:chExt cx="1542971" cy="154020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5CED819-14DE-9C39-4A88-C23C601B4A42}"/>
                  </a:ext>
                </a:extLst>
              </p:cNvPr>
              <p:cNvSpPr/>
              <p:nvPr/>
            </p:nvSpPr>
            <p:spPr>
              <a:xfrm rot="18104435">
                <a:off x="7326722" y="566604"/>
                <a:ext cx="511991" cy="4263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39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5B30089-DCCE-E53E-994F-CB25DAECC1AA}"/>
                  </a:ext>
                </a:extLst>
              </p:cNvPr>
              <p:cNvSpPr/>
              <p:nvPr/>
            </p:nvSpPr>
            <p:spPr>
              <a:xfrm>
                <a:off x="7453192" y="372346"/>
                <a:ext cx="1459331" cy="1540204"/>
              </a:xfrm>
              <a:prstGeom prst="ellipse">
                <a:avLst/>
              </a:prstGeom>
              <a:gradFill flip="none" rotWithShape="1">
                <a:gsLst>
                  <a:gs pos="64000">
                    <a:schemeClr val="bg1">
                      <a:lumMod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CB22E7-36F7-FC4E-A6F3-82DF616D23E1}"/>
                  </a:ext>
                </a:extLst>
              </p:cNvPr>
              <p:cNvSpPr/>
              <p:nvPr/>
            </p:nvSpPr>
            <p:spPr>
              <a:xfrm>
                <a:off x="7582718" y="524674"/>
                <a:ext cx="1329805" cy="1387876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0FE8DDE-28D1-40D4-D8FA-D646D1CB3B8E}"/>
                  </a:ext>
                </a:extLst>
              </p:cNvPr>
              <p:cNvSpPr/>
              <p:nvPr/>
            </p:nvSpPr>
            <p:spPr>
              <a:xfrm rot="10142392">
                <a:off x="7460221" y="413441"/>
                <a:ext cx="1329805" cy="1387876"/>
              </a:xfrm>
              <a:prstGeom prst="ellipse">
                <a:avLst/>
              </a:prstGeom>
              <a:gradFill flip="none" rotWithShape="1">
                <a:gsLst>
                  <a:gs pos="62000">
                    <a:schemeClr val="bg1">
                      <a:lumMod val="100000"/>
                      <a:alpha val="0"/>
                    </a:schemeClr>
                  </a:gs>
                  <a:gs pos="100000">
                    <a:srgbClr val="959BB7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425BC1-DE20-BC18-0097-12C056FFC24E}"/>
                  </a:ext>
                </a:extLst>
              </p:cNvPr>
              <p:cNvSpPr/>
              <p:nvPr/>
            </p:nvSpPr>
            <p:spPr>
              <a:xfrm rot="19085679">
                <a:off x="7699722" y="735292"/>
                <a:ext cx="522424" cy="27080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48CE432-7BF0-7C22-9B19-E7478A4C4737}"/>
                </a:ext>
              </a:extLst>
            </p:cNvPr>
            <p:cNvGrpSpPr/>
            <p:nvPr/>
          </p:nvGrpSpPr>
          <p:grpSpPr>
            <a:xfrm>
              <a:off x="8222579" y="1002971"/>
              <a:ext cx="1409939" cy="1167937"/>
              <a:chOff x="8067310" y="972805"/>
              <a:chExt cx="1409939" cy="1167937"/>
            </a:xfrm>
          </p:grpSpPr>
          <p:pic>
            <p:nvPicPr>
              <p:cNvPr id="51" name="Graphic 50" descr="Upward trend with solid fill">
                <a:extLst>
                  <a:ext uri="{FF2B5EF4-FFF2-40B4-BE49-F238E27FC236}">
                    <a16:creationId xmlns:a16="http://schemas.microsoft.com/office/drawing/2014/main" id="{C2AD21F8-0671-97C3-6573-7CD373BE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75208" y="972805"/>
                <a:ext cx="295145" cy="295145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827884-F9C1-B124-2096-A2DF8C7BEFAA}"/>
                  </a:ext>
                </a:extLst>
              </p:cNvPr>
              <p:cNvSpPr txBox="1"/>
              <p:nvPr/>
            </p:nvSpPr>
            <p:spPr>
              <a:xfrm>
                <a:off x="8221816" y="1008511"/>
                <a:ext cx="55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05</a:t>
                </a:r>
                <a:endParaRPr lang="en-IN" sz="2000" b="1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C075E2-EC1D-A661-30C7-C25C8C6CFCAE}"/>
                  </a:ext>
                </a:extLst>
              </p:cNvPr>
              <p:cNvSpPr txBox="1"/>
              <p:nvPr/>
            </p:nvSpPr>
            <p:spPr>
              <a:xfrm>
                <a:off x="8067310" y="1309745"/>
                <a:ext cx="14099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/>
                  <a:t>Converted the list data into str data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CA2BBB8-A920-609A-4EFF-A756B074D6E9}"/>
              </a:ext>
            </a:extLst>
          </p:cNvPr>
          <p:cNvGrpSpPr/>
          <p:nvPr/>
        </p:nvGrpSpPr>
        <p:grpSpPr>
          <a:xfrm>
            <a:off x="6429888" y="1069287"/>
            <a:ext cx="367384" cy="336105"/>
            <a:chOff x="3308165" y="2286000"/>
            <a:chExt cx="1701985" cy="17335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291D02A-D776-0DC3-18E8-A617ED458A74}"/>
                </a:ext>
              </a:extLst>
            </p:cNvPr>
            <p:cNvSpPr/>
            <p:nvPr/>
          </p:nvSpPr>
          <p:spPr>
            <a:xfrm rot="18104435">
              <a:off x="3255167" y="2509435"/>
              <a:ext cx="576263" cy="4702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385448B-E8FF-8FF6-F25A-0CBE96C0A860}"/>
                </a:ext>
              </a:extLst>
            </p:cNvPr>
            <p:cNvSpPr/>
            <p:nvPr/>
          </p:nvSpPr>
          <p:spPr>
            <a:xfrm>
              <a:off x="3400425" y="2286000"/>
              <a:ext cx="1609725" cy="1733550"/>
            </a:xfrm>
            <a:prstGeom prst="ellipse">
              <a:avLst/>
            </a:prstGeom>
            <a:gradFill flip="none" rotWithShape="1">
              <a:gsLst>
                <a:gs pos="64000">
                  <a:schemeClr val="bg1">
                    <a:lumMod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7C2F19-6538-E111-146F-E0613388E9E3}"/>
                </a:ext>
              </a:extLst>
            </p:cNvPr>
            <p:cNvSpPr/>
            <p:nvPr/>
          </p:nvSpPr>
          <p:spPr>
            <a:xfrm>
              <a:off x="3543299" y="2457450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CC006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95F109E-C40E-1AE0-7CDD-BB70CDA4C319}"/>
                </a:ext>
              </a:extLst>
            </p:cNvPr>
            <p:cNvSpPr/>
            <p:nvPr/>
          </p:nvSpPr>
          <p:spPr>
            <a:xfrm rot="10142392">
              <a:off x="3408178" y="2332254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00CC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FF7BEC-2FEA-6F87-99BE-01649C829674}"/>
                </a:ext>
              </a:extLst>
            </p:cNvPr>
            <p:cNvSpPr/>
            <p:nvPr/>
          </p:nvSpPr>
          <p:spPr>
            <a:xfrm rot="19085679">
              <a:off x="3672361" y="2694508"/>
              <a:ext cx="576263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07B92A-102B-6A20-7963-119EEB8291D8}"/>
              </a:ext>
            </a:extLst>
          </p:cNvPr>
          <p:cNvGrpSpPr/>
          <p:nvPr/>
        </p:nvGrpSpPr>
        <p:grpSpPr>
          <a:xfrm>
            <a:off x="9801633" y="2515678"/>
            <a:ext cx="367384" cy="336105"/>
            <a:chOff x="3308165" y="2286000"/>
            <a:chExt cx="1701985" cy="173355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FF77D5-C3FA-830B-3187-70679CE98FB6}"/>
                </a:ext>
              </a:extLst>
            </p:cNvPr>
            <p:cNvSpPr/>
            <p:nvPr/>
          </p:nvSpPr>
          <p:spPr>
            <a:xfrm rot="18104435">
              <a:off x="3255167" y="2509435"/>
              <a:ext cx="576263" cy="4702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71DEB9E-A7A0-0B5E-858C-D529D73733AA}"/>
                </a:ext>
              </a:extLst>
            </p:cNvPr>
            <p:cNvSpPr/>
            <p:nvPr/>
          </p:nvSpPr>
          <p:spPr>
            <a:xfrm>
              <a:off x="3400425" y="2286000"/>
              <a:ext cx="1609725" cy="1733550"/>
            </a:xfrm>
            <a:prstGeom prst="ellipse">
              <a:avLst/>
            </a:prstGeom>
            <a:gradFill flip="none" rotWithShape="1">
              <a:gsLst>
                <a:gs pos="64000">
                  <a:schemeClr val="bg1">
                    <a:lumMod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2A8CD6B-15AC-3272-AFF8-8173E894ABEF}"/>
                </a:ext>
              </a:extLst>
            </p:cNvPr>
            <p:cNvSpPr/>
            <p:nvPr/>
          </p:nvSpPr>
          <p:spPr>
            <a:xfrm>
              <a:off x="3543299" y="2457450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CC006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56C0B4B-D7EB-B20F-65D8-B1A7382D180A}"/>
                </a:ext>
              </a:extLst>
            </p:cNvPr>
            <p:cNvSpPr/>
            <p:nvPr/>
          </p:nvSpPr>
          <p:spPr>
            <a:xfrm rot="10142392">
              <a:off x="3408178" y="2332254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00CC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DC46CD4-71DB-F960-B81F-69AFE083B920}"/>
                </a:ext>
              </a:extLst>
            </p:cNvPr>
            <p:cNvSpPr/>
            <p:nvPr/>
          </p:nvSpPr>
          <p:spPr>
            <a:xfrm rot="19085679">
              <a:off x="3672361" y="2694508"/>
              <a:ext cx="576263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77934B-D52B-61E6-1A2B-4A4B562132AB}"/>
              </a:ext>
            </a:extLst>
          </p:cNvPr>
          <p:cNvGrpSpPr/>
          <p:nvPr/>
        </p:nvGrpSpPr>
        <p:grpSpPr>
          <a:xfrm>
            <a:off x="2488972" y="481405"/>
            <a:ext cx="367384" cy="336105"/>
            <a:chOff x="3308165" y="2286000"/>
            <a:chExt cx="1701985" cy="173355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9FF065C-ECB1-5704-C506-9A43912E9B56}"/>
                </a:ext>
              </a:extLst>
            </p:cNvPr>
            <p:cNvSpPr/>
            <p:nvPr/>
          </p:nvSpPr>
          <p:spPr>
            <a:xfrm rot="18104435">
              <a:off x="3255167" y="2509435"/>
              <a:ext cx="576263" cy="4702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7C551C0-B1BA-04DA-7427-44EE841423AE}"/>
                </a:ext>
              </a:extLst>
            </p:cNvPr>
            <p:cNvSpPr/>
            <p:nvPr/>
          </p:nvSpPr>
          <p:spPr>
            <a:xfrm>
              <a:off x="3400425" y="2286000"/>
              <a:ext cx="1609725" cy="1733550"/>
            </a:xfrm>
            <a:prstGeom prst="ellipse">
              <a:avLst/>
            </a:prstGeom>
            <a:gradFill flip="none" rotWithShape="1">
              <a:gsLst>
                <a:gs pos="64000">
                  <a:schemeClr val="bg1">
                    <a:lumMod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2E5CB7E-2E02-CABA-16AE-5B16F4F42D65}"/>
                </a:ext>
              </a:extLst>
            </p:cNvPr>
            <p:cNvSpPr/>
            <p:nvPr/>
          </p:nvSpPr>
          <p:spPr>
            <a:xfrm>
              <a:off x="3543299" y="2457450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CC006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669E1AB-8901-8561-54FA-83EB201F1C73}"/>
                </a:ext>
              </a:extLst>
            </p:cNvPr>
            <p:cNvSpPr/>
            <p:nvPr/>
          </p:nvSpPr>
          <p:spPr>
            <a:xfrm rot="10142392">
              <a:off x="3408178" y="2332254"/>
              <a:ext cx="1466851" cy="1562100"/>
            </a:xfrm>
            <a:prstGeom prst="ellipse">
              <a:avLst/>
            </a:prstGeom>
            <a:gradFill flip="none" rotWithShape="1">
              <a:gsLst>
                <a:gs pos="62000">
                  <a:schemeClr val="bg1">
                    <a:lumMod val="100000"/>
                    <a:alpha val="0"/>
                  </a:schemeClr>
                </a:gs>
                <a:gs pos="100000">
                  <a:srgbClr val="00CC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E81EBF9-FBD7-3236-7F1C-6331A2C47587}"/>
                </a:ext>
              </a:extLst>
            </p:cNvPr>
            <p:cNvSpPr/>
            <p:nvPr/>
          </p:nvSpPr>
          <p:spPr>
            <a:xfrm rot="19085679">
              <a:off x="3672361" y="2694508"/>
              <a:ext cx="576263" cy="30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37E780-57A7-09FD-E8D8-9ACD3B9C7453}"/>
              </a:ext>
            </a:extLst>
          </p:cNvPr>
          <p:cNvGrpSpPr/>
          <p:nvPr/>
        </p:nvGrpSpPr>
        <p:grpSpPr>
          <a:xfrm>
            <a:off x="10209163" y="206299"/>
            <a:ext cx="1891399" cy="1761754"/>
            <a:chOff x="10191450" y="142305"/>
            <a:chExt cx="1891399" cy="176175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B8DD5DC-32BF-1CCF-C59B-CE53E4C98B5A}"/>
                </a:ext>
              </a:extLst>
            </p:cNvPr>
            <p:cNvGrpSpPr/>
            <p:nvPr/>
          </p:nvGrpSpPr>
          <p:grpSpPr>
            <a:xfrm>
              <a:off x="10194139" y="142305"/>
              <a:ext cx="1788418" cy="1761754"/>
              <a:chOff x="10189476" y="293073"/>
              <a:chExt cx="1701985" cy="1733550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025AD34B-8106-C94F-5AB2-1F64B25478C9}"/>
                  </a:ext>
                </a:extLst>
              </p:cNvPr>
              <p:cNvGrpSpPr/>
              <p:nvPr/>
            </p:nvGrpSpPr>
            <p:grpSpPr>
              <a:xfrm>
                <a:off x="10189476" y="293073"/>
                <a:ext cx="1701985" cy="1733550"/>
                <a:chOff x="3308165" y="2286000"/>
                <a:chExt cx="1701985" cy="1733550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4EB6D5EB-3CFC-F6C3-964B-3D8A0E906351}"/>
                    </a:ext>
                  </a:extLst>
                </p:cNvPr>
                <p:cNvSpPr/>
                <p:nvPr/>
              </p:nvSpPr>
              <p:spPr>
                <a:xfrm rot="18104435">
                  <a:off x="3255167" y="2509435"/>
                  <a:ext cx="576263" cy="4702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softEdge rad="139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F6028D29-6436-A104-45C1-D7B7DFAEA521}"/>
                    </a:ext>
                  </a:extLst>
                </p:cNvPr>
                <p:cNvSpPr/>
                <p:nvPr/>
              </p:nvSpPr>
              <p:spPr>
                <a:xfrm>
                  <a:off x="3400425" y="2286000"/>
                  <a:ext cx="1609725" cy="1733550"/>
                </a:xfrm>
                <a:prstGeom prst="ellipse">
                  <a:avLst/>
                </a:prstGeom>
                <a:gradFill flip="none" rotWithShape="1">
                  <a:gsLst>
                    <a:gs pos="64000">
                      <a:schemeClr val="bg1">
                        <a:lumMod val="100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7C3C239-2FD9-2A6B-8BDB-994FBCC8B8A1}"/>
                    </a:ext>
                  </a:extLst>
                </p:cNvPr>
                <p:cNvSpPr/>
                <p:nvPr/>
              </p:nvSpPr>
              <p:spPr>
                <a:xfrm>
                  <a:off x="3543299" y="2457450"/>
                  <a:ext cx="1466851" cy="1562100"/>
                </a:xfrm>
                <a:prstGeom prst="ellipse">
                  <a:avLst/>
                </a:prstGeom>
                <a:gradFill flip="none" rotWithShape="1">
                  <a:gsLst>
                    <a:gs pos="62000">
                      <a:schemeClr val="bg1">
                        <a:lumMod val="100000"/>
                        <a:alpha val="0"/>
                      </a:schemeClr>
                    </a:gs>
                    <a:gs pos="100000">
                      <a:srgbClr val="CC0066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5C619C7A-0A82-DE17-AD72-5F8353480440}"/>
                    </a:ext>
                  </a:extLst>
                </p:cNvPr>
                <p:cNvSpPr/>
                <p:nvPr/>
              </p:nvSpPr>
              <p:spPr>
                <a:xfrm rot="10142392">
                  <a:off x="3408178" y="2332254"/>
                  <a:ext cx="1466851" cy="1562100"/>
                </a:xfrm>
                <a:prstGeom prst="ellipse">
                  <a:avLst/>
                </a:prstGeom>
                <a:gradFill flip="none" rotWithShape="1">
                  <a:gsLst>
                    <a:gs pos="62000">
                      <a:schemeClr val="bg1">
                        <a:lumMod val="100000"/>
                        <a:alpha val="0"/>
                      </a:schemeClr>
                    </a:gs>
                    <a:gs pos="100000">
                      <a:srgbClr val="00CC00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9CAFDD97-B6BE-22EC-E09F-3764654DC801}"/>
                    </a:ext>
                  </a:extLst>
                </p:cNvPr>
                <p:cNvSpPr/>
                <p:nvPr/>
              </p:nvSpPr>
              <p:spPr>
                <a:xfrm rot="19085679">
                  <a:off x="3672361" y="2694508"/>
                  <a:ext cx="576263" cy="3048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pic>
            <p:nvPicPr>
              <p:cNvPr id="111" name="Graphic 110" descr="Venn diagram with solid fill">
                <a:extLst>
                  <a:ext uri="{FF2B5EF4-FFF2-40B4-BE49-F238E27FC236}">
                    <a16:creationId xmlns:a16="http://schemas.microsoft.com/office/drawing/2014/main" id="{3D26A5E8-6165-B2EA-EF91-7A1C1E1B6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942462" y="374608"/>
                <a:ext cx="263420" cy="26342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DCDB6E5-98F5-0956-3642-5CB58903A744}"/>
                  </a:ext>
                </a:extLst>
              </p:cNvPr>
              <p:cNvSpPr txBox="1"/>
              <p:nvPr/>
            </p:nvSpPr>
            <p:spPr>
              <a:xfrm>
                <a:off x="11169702" y="499247"/>
                <a:ext cx="55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06</a:t>
                </a:r>
                <a:endParaRPr lang="en-IN" sz="2000" b="1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449517A-E6AF-4851-2DA5-D84BAA733A04}"/>
                </a:ext>
              </a:extLst>
            </p:cNvPr>
            <p:cNvSpPr txBox="1"/>
            <p:nvPr/>
          </p:nvSpPr>
          <p:spPr>
            <a:xfrm>
              <a:off x="10191450" y="577676"/>
              <a:ext cx="18913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/>
                <a:t>Replaced the nan values using Domain knowledge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16A54CB-499B-E682-23D0-CFC67A9443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22363" r="12420" b="25448"/>
          <a:stretch/>
        </p:blipFill>
        <p:spPr>
          <a:xfrm>
            <a:off x="460162" y="3694440"/>
            <a:ext cx="11240225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59043-215D-9F8A-EB5A-5AFB73A303E1}"/>
              </a:ext>
            </a:extLst>
          </p:cNvPr>
          <p:cNvSpPr txBox="1"/>
          <p:nvPr/>
        </p:nvSpPr>
        <p:spPr>
          <a:xfrm>
            <a:off x="3285049" y="764123"/>
            <a:ext cx="5857875" cy="400110"/>
          </a:xfrm>
          <a:prstGeom prst="rect">
            <a:avLst/>
          </a:prstGeom>
          <a:gradFill>
            <a:gsLst>
              <a:gs pos="0">
                <a:schemeClr val="tx1">
                  <a:lumMod val="9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5400000" scaled="1"/>
          </a:gradFill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Final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CBEBB-6CF2-29EE-B7A3-55E86AD10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5" t="26502" r="13050" b="34626"/>
          <a:stretch/>
        </p:blipFill>
        <p:spPr>
          <a:xfrm>
            <a:off x="1297858" y="2635045"/>
            <a:ext cx="9674942" cy="3254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0E6C02-8876-617E-A685-9D1B103320C2}"/>
              </a:ext>
            </a:extLst>
          </p:cNvPr>
          <p:cNvSpPr txBox="1"/>
          <p:nvPr/>
        </p:nvSpPr>
        <p:spPr>
          <a:xfrm>
            <a:off x="511277" y="1961535"/>
            <a:ext cx="570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cleaning everything this is the final data</a:t>
            </a:r>
          </a:p>
        </p:txBody>
      </p:sp>
    </p:spTree>
    <p:extLst>
      <p:ext uri="{BB962C8B-B14F-4D97-AF65-F5344CB8AC3E}">
        <p14:creationId xmlns:p14="http://schemas.microsoft.com/office/powerpoint/2010/main" val="2685489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9913</TotalTime>
  <Words>462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Libre Baskerville</vt:lpstr>
      <vt:lpstr>Times New Roman</vt:lpstr>
      <vt:lpstr>Wingdings</vt:lpstr>
      <vt:lpstr>Wingdings 3</vt:lpstr>
      <vt:lpstr>Ion</vt:lpstr>
      <vt:lpstr>Price Analysis On Mobiles  (By using Web Scraping &amp; Exploratory Data Analysis)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charishma maradapu</cp:lastModifiedBy>
  <cp:revision>11</cp:revision>
  <dcterms:created xsi:type="dcterms:W3CDTF">2021-02-16T05:19:01Z</dcterms:created>
  <dcterms:modified xsi:type="dcterms:W3CDTF">2023-11-25T06:31:21Z</dcterms:modified>
</cp:coreProperties>
</file>